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26"/>
  </p:notesMasterIdLst>
  <p:sldIdLst>
    <p:sldId id="256" r:id="rId2"/>
    <p:sldId id="289" r:id="rId3"/>
    <p:sldId id="318" r:id="rId4"/>
    <p:sldId id="308" r:id="rId5"/>
    <p:sldId id="309" r:id="rId6"/>
    <p:sldId id="320" r:id="rId7"/>
    <p:sldId id="258" r:id="rId8"/>
    <p:sldId id="261" r:id="rId9"/>
    <p:sldId id="319" r:id="rId10"/>
    <p:sldId id="303" r:id="rId11"/>
    <p:sldId id="295" r:id="rId12"/>
    <p:sldId id="304" r:id="rId13"/>
    <p:sldId id="313" r:id="rId14"/>
    <p:sldId id="314" r:id="rId15"/>
    <p:sldId id="315" r:id="rId16"/>
    <p:sldId id="316" r:id="rId17"/>
    <p:sldId id="317" r:id="rId18"/>
    <p:sldId id="307" r:id="rId19"/>
    <p:sldId id="293" r:id="rId20"/>
    <p:sldId id="311" r:id="rId21"/>
    <p:sldId id="312" r:id="rId22"/>
    <p:sldId id="299" r:id="rId23"/>
    <p:sldId id="266" r:id="rId24"/>
    <p:sldId id="300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30" autoAdjust="0"/>
    <p:restoredTop sz="94563" autoAdjust="0"/>
  </p:normalViewPr>
  <p:slideViewPr>
    <p:cSldViewPr>
      <p:cViewPr>
        <p:scale>
          <a:sx n="70" d="100"/>
          <a:sy n="70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1256"/>
    </p:cViewPr>
  </p:sorterViewPr>
  <p:notesViewPr>
    <p:cSldViewPr>
      <p:cViewPr varScale="1">
        <p:scale>
          <a:sx n="51" d="100"/>
          <a:sy n="51" d="100"/>
        </p:scale>
        <p:origin x="-26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VAB Agropecuária</c:v>
                </c:pt>
              </c:strCache>
            </c:strRef>
          </c:tx>
          <c:invertIfNegative val="0"/>
          <c:cat>
            <c:strRef>
              <c:f>Plan1!$A$2:$A$8</c:f>
              <c:strCache>
                <c:ptCount val="7"/>
                <c:pt idx="0">
                  <c:v>Carnaubeira da Penha</c:v>
                </c:pt>
                <c:pt idx="1">
                  <c:v>Floresta</c:v>
                </c:pt>
                <c:pt idx="2">
                  <c:v>Itacuruba</c:v>
                </c:pt>
                <c:pt idx="3">
                  <c:v>Jatobá</c:v>
                </c:pt>
                <c:pt idx="4">
                  <c:v>Petrolândia</c:v>
                </c:pt>
                <c:pt idx="5">
                  <c:v>Tacaratu</c:v>
                </c:pt>
                <c:pt idx="6">
                  <c:v>TERRITÓRIO DE ITAPARICA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12.68</c:v>
                </c:pt>
                <c:pt idx="1">
                  <c:v>5.46</c:v>
                </c:pt>
                <c:pt idx="2">
                  <c:v>5.78</c:v>
                </c:pt>
                <c:pt idx="3">
                  <c:v>2.4300000000000002</c:v>
                </c:pt>
                <c:pt idx="4">
                  <c:v>1.87</c:v>
                </c:pt>
                <c:pt idx="5">
                  <c:v>4.55</c:v>
                </c:pt>
                <c:pt idx="6">
                  <c:v>5.46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VAB Indústria</c:v>
                </c:pt>
              </c:strCache>
            </c:strRef>
          </c:tx>
          <c:invertIfNegative val="0"/>
          <c:cat>
            <c:strRef>
              <c:f>Plan1!$A$2:$A$8</c:f>
              <c:strCache>
                <c:ptCount val="7"/>
                <c:pt idx="0">
                  <c:v>Carnaubeira da Penha</c:v>
                </c:pt>
                <c:pt idx="1">
                  <c:v>Floresta</c:v>
                </c:pt>
                <c:pt idx="2">
                  <c:v>Itacuruba</c:v>
                </c:pt>
                <c:pt idx="3">
                  <c:v>Jatobá</c:v>
                </c:pt>
                <c:pt idx="4">
                  <c:v>Petrolândia</c:v>
                </c:pt>
                <c:pt idx="5">
                  <c:v>Tacaratu</c:v>
                </c:pt>
                <c:pt idx="6">
                  <c:v>TERRITÓRIO DE ITAPARICA</c:v>
                </c:pt>
              </c:strCache>
            </c:strRef>
          </c:cat>
          <c:val>
            <c:numRef>
              <c:f>Plan1!$C$2:$C$8</c:f>
              <c:numCache>
                <c:formatCode>General</c:formatCode>
                <c:ptCount val="7"/>
                <c:pt idx="0">
                  <c:v>11.51</c:v>
                </c:pt>
                <c:pt idx="1">
                  <c:v>14.55</c:v>
                </c:pt>
                <c:pt idx="2">
                  <c:v>13.71</c:v>
                </c:pt>
                <c:pt idx="3">
                  <c:v>15.85</c:v>
                </c:pt>
                <c:pt idx="4">
                  <c:v>72.39</c:v>
                </c:pt>
                <c:pt idx="5">
                  <c:v>16.22</c:v>
                </c:pt>
                <c:pt idx="6">
                  <c:v>24.04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VAB Serviços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Plan1!$A$2:$A$8</c:f>
              <c:strCache>
                <c:ptCount val="7"/>
                <c:pt idx="0">
                  <c:v>Carnaubeira da Penha</c:v>
                </c:pt>
                <c:pt idx="1">
                  <c:v>Floresta</c:v>
                </c:pt>
                <c:pt idx="2">
                  <c:v>Itacuruba</c:v>
                </c:pt>
                <c:pt idx="3">
                  <c:v>Jatobá</c:v>
                </c:pt>
                <c:pt idx="4">
                  <c:v>Petrolândia</c:v>
                </c:pt>
                <c:pt idx="5">
                  <c:v>Tacaratu</c:v>
                </c:pt>
                <c:pt idx="6">
                  <c:v>TERRITÓRIO DE ITAPARICA</c:v>
                </c:pt>
              </c:strCache>
            </c:strRef>
          </c:cat>
          <c:val>
            <c:numRef>
              <c:f>Plan1!$D$2:$D$8</c:f>
              <c:numCache>
                <c:formatCode>General</c:formatCode>
                <c:ptCount val="7"/>
                <c:pt idx="0">
                  <c:v>75.790000000000006</c:v>
                </c:pt>
                <c:pt idx="1">
                  <c:v>79.98</c:v>
                </c:pt>
                <c:pt idx="2">
                  <c:v>80.489999999999995</c:v>
                </c:pt>
                <c:pt idx="3">
                  <c:v>81.709999999999994</c:v>
                </c:pt>
                <c:pt idx="4">
                  <c:v>25.72</c:v>
                </c:pt>
                <c:pt idx="5">
                  <c:v>79.22</c:v>
                </c:pt>
                <c:pt idx="6">
                  <c:v>70.48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684800"/>
        <c:axId val="26723456"/>
      </c:barChart>
      <c:catAx>
        <c:axId val="26684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6723456"/>
        <c:crosses val="autoZero"/>
        <c:auto val="1"/>
        <c:lblAlgn val="ctr"/>
        <c:lblOffset val="100"/>
        <c:noMultiLvlLbl val="0"/>
      </c:catAx>
      <c:valAx>
        <c:axId val="26723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84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VAB Agropecuária</c:v>
                </c:pt>
              </c:strCache>
            </c:strRef>
          </c:tx>
          <c:invertIfNegative val="0"/>
          <c:cat>
            <c:strRef>
              <c:f>Plan1!$A$2:$A$10</c:f>
              <c:strCache>
                <c:ptCount val="8"/>
                <c:pt idx="0">
                  <c:v>C. da Penha</c:v>
                </c:pt>
                <c:pt idx="1">
                  <c:v>Floresta</c:v>
                </c:pt>
                <c:pt idx="2">
                  <c:v>Itacuruba</c:v>
                </c:pt>
                <c:pt idx="3">
                  <c:v>Jatobá</c:v>
                </c:pt>
                <c:pt idx="4">
                  <c:v>Petrolândia</c:v>
                </c:pt>
                <c:pt idx="5">
                  <c:v>Tacaratu</c:v>
                </c:pt>
                <c:pt idx="6">
                  <c:v>Território</c:v>
                </c:pt>
                <c:pt idx="7">
                  <c:v>Pernambuco</c:v>
                </c:pt>
              </c:strCache>
            </c:strRef>
          </c:cat>
          <c:val>
            <c:numRef>
              <c:f>Plan1!$B$2:$B$10</c:f>
              <c:numCache>
                <c:formatCode>General</c:formatCode>
                <c:ptCount val="9"/>
                <c:pt idx="0">
                  <c:v>12.68</c:v>
                </c:pt>
                <c:pt idx="1">
                  <c:v>5.46</c:v>
                </c:pt>
                <c:pt idx="2">
                  <c:v>5.78</c:v>
                </c:pt>
                <c:pt idx="3">
                  <c:v>2.4300000000000002</c:v>
                </c:pt>
                <c:pt idx="4">
                  <c:v>1.87</c:v>
                </c:pt>
                <c:pt idx="5">
                  <c:v>4.55</c:v>
                </c:pt>
                <c:pt idx="6">
                  <c:v>5.46</c:v>
                </c:pt>
                <c:pt idx="7">
                  <c:v>2.7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VAB Indústria</c:v>
                </c:pt>
              </c:strCache>
            </c:strRef>
          </c:tx>
          <c:invertIfNegative val="0"/>
          <c:cat>
            <c:strRef>
              <c:f>Plan1!$A$2:$A$10</c:f>
              <c:strCache>
                <c:ptCount val="8"/>
                <c:pt idx="0">
                  <c:v>C. da Penha</c:v>
                </c:pt>
                <c:pt idx="1">
                  <c:v>Floresta</c:v>
                </c:pt>
                <c:pt idx="2">
                  <c:v>Itacuruba</c:v>
                </c:pt>
                <c:pt idx="3">
                  <c:v>Jatobá</c:v>
                </c:pt>
                <c:pt idx="4">
                  <c:v>Petrolândia</c:v>
                </c:pt>
                <c:pt idx="5">
                  <c:v>Tacaratu</c:v>
                </c:pt>
                <c:pt idx="6">
                  <c:v>Território</c:v>
                </c:pt>
                <c:pt idx="7">
                  <c:v>Pernambuco</c:v>
                </c:pt>
              </c:strCache>
            </c:strRef>
          </c:cat>
          <c:val>
            <c:numRef>
              <c:f>Plan1!$C$2:$C$10</c:f>
              <c:numCache>
                <c:formatCode>General</c:formatCode>
                <c:ptCount val="9"/>
                <c:pt idx="0">
                  <c:v>11.51</c:v>
                </c:pt>
                <c:pt idx="1">
                  <c:v>14.55</c:v>
                </c:pt>
                <c:pt idx="2">
                  <c:v>13.71</c:v>
                </c:pt>
                <c:pt idx="3">
                  <c:v>15.85</c:v>
                </c:pt>
                <c:pt idx="4">
                  <c:v>72.39</c:v>
                </c:pt>
                <c:pt idx="5">
                  <c:v>16.22</c:v>
                </c:pt>
                <c:pt idx="6">
                  <c:v>24.04</c:v>
                </c:pt>
                <c:pt idx="7">
                  <c:v>25.12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8104320"/>
        <c:axId val="23069824"/>
      </c:barChart>
      <c:catAx>
        <c:axId val="8810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23069824"/>
        <c:crosses val="autoZero"/>
        <c:auto val="0"/>
        <c:lblAlgn val="ctr"/>
        <c:lblOffset val="100"/>
        <c:noMultiLvlLbl val="0"/>
      </c:catAx>
      <c:valAx>
        <c:axId val="23069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88104320"/>
        <c:crosses val="autoZero"/>
        <c:crossBetween val="between"/>
      </c:valAx>
    </c:plotArea>
    <c:legend>
      <c:legendPos val="b"/>
      <c:layout/>
      <c:overlay val="0"/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Custeio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5.74833306086688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347130761994357E-2"/>
                      <c:h val="3.6222694497394639E-2"/>
                    </c:manualLayout>
                  </c15:layout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Agrícola</c:v>
                </c:pt>
                <c:pt idx="1">
                  <c:v>Pecuária</c:v>
                </c:pt>
              </c:strCache>
            </c:strRef>
          </c:cat>
          <c:val>
            <c:numRef>
              <c:f>Plan1!$B$2:$B$3</c:f>
              <c:numCache>
                <c:formatCode>#,##0</c:formatCode>
                <c:ptCount val="2"/>
                <c:pt idx="0">
                  <c:v>564778.93999999983</c:v>
                </c:pt>
                <c:pt idx="1">
                  <c:v>2752656.72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Investimento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Agrícola</c:v>
                </c:pt>
                <c:pt idx="1">
                  <c:v>Pecuária</c:v>
                </c:pt>
              </c:strCache>
            </c:strRef>
          </c:cat>
          <c:val>
            <c:numRef>
              <c:f>Plan1!$C$2:$C$3</c:f>
              <c:numCache>
                <c:formatCode>#,##0</c:formatCode>
                <c:ptCount val="2"/>
                <c:pt idx="0">
                  <c:v>5485206.5200000005</c:v>
                </c:pt>
                <c:pt idx="1">
                  <c:v>6166377.9000000004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6647168"/>
        <c:axId val="26653056"/>
      </c:barChart>
      <c:catAx>
        <c:axId val="2664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26653056"/>
        <c:crosses val="autoZero"/>
        <c:auto val="1"/>
        <c:lblAlgn val="ctr"/>
        <c:lblOffset val="100"/>
        <c:noMultiLvlLbl val="0"/>
      </c:catAx>
      <c:valAx>
        <c:axId val="26653056"/>
        <c:scaling>
          <c:orientation val="minMax"/>
        </c:scaling>
        <c:delete val="0"/>
        <c:axPos val="b"/>
        <c:majorGridlines/>
        <c:numFmt formatCode="#,##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26647168"/>
        <c:crosses val="autoZero"/>
        <c:crossBetween val="between"/>
      </c:valAx>
    </c:plotArea>
    <c:legend>
      <c:legendPos val="b"/>
      <c:layout/>
      <c:overlay val="0"/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Plan1!$A$2:$A$9</c:f>
              <c:strCache>
                <c:ptCount val="8"/>
                <c:pt idx="0">
                  <c:v>Agropecuária</c:v>
                </c:pt>
                <c:pt idx="1">
                  <c:v>Extrativa Mineral</c:v>
                </c:pt>
                <c:pt idx="2">
                  <c:v>Indústria de transformação</c:v>
                </c:pt>
                <c:pt idx="3">
                  <c:v>Serv. Ind. de utilidade pública</c:v>
                </c:pt>
                <c:pt idx="4">
                  <c:v>Construção Civil</c:v>
                </c:pt>
                <c:pt idx="5">
                  <c:v>Comércio</c:v>
                </c:pt>
                <c:pt idx="6">
                  <c:v>Serviços</c:v>
                </c:pt>
                <c:pt idx="7">
                  <c:v>Administração pública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59</c:v>
                </c:pt>
                <c:pt idx="1">
                  <c:v>7</c:v>
                </c:pt>
                <c:pt idx="2">
                  <c:v>77</c:v>
                </c:pt>
                <c:pt idx="3">
                  <c:v>11</c:v>
                </c:pt>
                <c:pt idx="4">
                  <c:v>34</c:v>
                </c:pt>
                <c:pt idx="5">
                  <c:v>828</c:v>
                </c:pt>
                <c:pt idx="6">
                  <c:v>625</c:v>
                </c:pt>
                <c:pt idx="7">
                  <c:v>18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Plan1!$A$2:$A$9</c:f>
              <c:strCache>
                <c:ptCount val="8"/>
                <c:pt idx="0">
                  <c:v>Agropecuária</c:v>
                </c:pt>
                <c:pt idx="1">
                  <c:v>Extrativa Mineral</c:v>
                </c:pt>
                <c:pt idx="2">
                  <c:v>Indústria de transformação</c:v>
                </c:pt>
                <c:pt idx="3">
                  <c:v>Serv. Ind. de utilidade pública</c:v>
                </c:pt>
                <c:pt idx="4">
                  <c:v>Construção Civil</c:v>
                </c:pt>
                <c:pt idx="5">
                  <c:v>Comércio</c:v>
                </c:pt>
                <c:pt idx="6">
                  <c:v>Serviços</c:v>
                </c:pt>
                <c:pt idx="7">
                  <c:v>Administração pública</c:v>
                </c:pt>
              </c:strCache>
            </c:strRef>
          </c:cat>
          <c:val>
            <c:numRef>
              <c:f>Plan1!$C$2:$C$9</c:f>
              <c:numCache>
                <c:formatCode>General</c:formatCode>
                <c:ptCount val="8"/>
                <c:pt idx="0">
                  <c:v>56</c:v>
                </c:pt>
                <c:pt idx="1">
                  <c:v>4</c:v>
                </c:pt>
                <c:pt idx="2">
                  <c:v>81</c:v>
                </c:pt>
                <c:pt idx="3">
                  <c:v>6</c:v>
                </c:pt>
                <c:pt idx="4">
                  <c:v>32</c:v>
                </c:pt>
                <c:pt idx="5">
                  <c:v>865</c:v>
                </c:pt>
                <c:pt idx="6">
                  <c:v>698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43104"/>
        <c:axId val="76544640"/>
      </c:barChart>
      <c:catAx>
        <c:axId val="76543104"/>
        <c:scaling>
          <c:orientation val="minMax"/>
        </c:scaling>
        <c:delete val="0"/>
        <c:axPos val="l"/>
        <c:majorTickMark val="out"/>
        <c:minorTickMark val="none"/>
        <c:tickLblPos val="nextTo"/>
        <c:crossAx val="76544640"/>
        <c:crosses val="autoZero"/>
        <c:auto val="1"/>
        <c:lblAlgn val="ctr"/>
        <c:lblOffset val="100"/>
        <c:noMultiLvlLbl val="0"/>
      </c:catAx>
      <c:valAx>
        <c:axId val="76544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6543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Plan1!$A$2:$A$11</c:f>
              <c:strCache>
                <c:ptCount val="10"/>
                <c:pt idx="0">
                  <c:v>Encargos Especiais</c:v>
                </c:pt>
                <c:pt idx="1">
                  <c:v>FPM</c:v>
                </c:pt>
                <c:pt idx="2">
                  <c:v>Assistência Social</c:v>
                </c:pt>
                <c:pt idx="3">
                  <c:v>Programa Bolsa Família</c:v>
                </c:pt>
                <c:pt idx="4">
                  <c:v>Auxílio Safra</c:v>
                </c:pt>
                <c:pt idx="5">
                  <c:v>Saúde</c:v>
                </c:pt>
                <c:pt idx="6">
                  <c:v>Educação</c:v>
                </c:pt>
                <c:pt idx="7">
                  <c:v>Comércio e Serviços</c:v>
                </c:pt>
                <c:pt idx="8">
                  <c:v>Desporto, Lazer e cultura</c:v>
                </c:pt>
                <c:pt idx="9">
                  <c:v>Urbanismo</c:v>
                </c:pt>
              </c:strCache>
            </c:strRef>
          </c:cat>
          <c:val>
            <c:numRef>
              <c:f>Plan1!$B$2:$B$11</c:f>
              <c:numCache>
                <c:formatCode>General</c:formatCode>
                <c:ptCount val="10"/>
                <c:pt idx="0" formatCode="#,##0">
                  <c:v>67227502.239999995</c:v>
                </c:pt>
                <c:pt idx="1">
                  <c:v>59773550.510000005</c:v>
                </c:pt>
                <c:pt idx="2" formatCode="#,##0.00">
                  <c:v>38224573.32</c:v>
                </c:pt>
                <c:pt idx="3">
                  <c:v>35360126</c:v>
                </c:pt>
                <c:pt idx="4">
                  <c:v>11628425.109999998</c:v>
                </c:pt>
                <c:pt idx="5" formatCode="#,##0.00">
                  <c:v>16208786.689999998</c:v>
                </c:pt>
                <c:pt idx="6" formatCode="#,##0.00">
                  <c:v>13423290.91</c:v>
                </c:pt>
                <c:pt idx="7" formatCode="#,##0.00">
                  <c:v>124390.32</c:v>
                </c:pt>
                <c:pt idx="8" formatCode="#,##0.00">
                  <c:v>32230.920000000002</c:v>
                </c:pt>
                <c:pt idx="9" formatCode="#,##0.00">
                  <c:v>165785.78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Plan1!$A$2:$A$11</c:f>
              <c:strCache>
                <c:ptCount val="10"/>
                <c:pt idx="0">
                  <c:v>Encargos Especiais</c:v>
                </c:pt>
                <c:pt idx="1">
                  <c:v>FPM</c:v>
                </c:pt>
                <c:pt idx="2">
                  <c:v>Assistência Social</c:v>
                </c:pt>
                <c:pt idx="3">
                  <c:v>Programa Bolsa Família</c:v>
                </c:pt>
                <c:pt idx="4">
                  <c:v>Auxílio Safra</c:v>
                </c:pt>
                <c:pt idx="5">
                  <c:v>Saúde</c:v>
                </c:pt>
                <c:pt idx="6">
                  <c:v>Educação</c:v>
                </c:pt>
                <c:pt idx="7">
                  <c:v>Comércio e Serviços</c:v>
                </c:pt>
                <c:pt idx="8">
                  <c:v>Desporto, Lazer e cultura</c:v>
                </c:pt>
                <c:pt idx="9">
                  <c:v>Urbanismo</c:v>
                </c:pt>
              </c:strCache>
            </c:strRef>
          </c:cat>
          <c:val>
            <c:numRef>
              <c:f>Plan1!$C$2:$C$11</c:f>
              <c:numCache>
                <c:formatCode>General</c:formatCode>
                <c:ptCount val="10"/>
                <c:pt idx="0" formatCode="#,##0.00">
                  <c:v>94833764.12999998</c:v>
                </c:pt>
                <c:pt idx="1">
                  <c:v>68300202.36999999</c:v>
                </c:pt>
                <c:pt idx="2" formatCode="#,##0.00">
                  <c:v>41671651.900000006</c:v>
                </c:pt>
                <c:pt idx="3">
                  <c:v>38077595</c:v>
                </c:pt>
                <c:pt idx="4">
                  <c:v>7697181.0900000008</c:v>
                </c:pt>
                <c:pt idx="5" formatCode="#,##0.00">
                  <c:v>17918471.479999997</c:v>
                </c:pt>
                <c:pt idx="6" formatCode="#,##0.00">
                  <c:v>15978894.140000001</c:v>
                </c:pt>
                <c:pt idx="7" formatCode="#,##0.00">
                  <c:v>103813.13</c:v>
                </c:pt>
                <c:pt idx="8" formatCode="#,##0.00">
                  <c:v>47500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Até agosto de 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Plan1!$A$2:$A$11</c:f>
              <c:strCache>
                <c:ptCount val="10"/>
                <c:pt idx="0">
                  <c:v>Encargos Especiais</c:v>
                </c:pt>
                <c:pt idx="1">
                  <c:v>FPM</c:v>
                </c:pt>
                <c:pt idx="2">
                  <c:v>Assistência Social</c:v>
                </c:pt>
                <c:pt idx="3">
                  <c:v>Programa Bolsa Família</c:v>
                </c:pt>
                <c:pt idx="4">
                  <c:v>Auxílio Safra</c:v>
                </c:pt>
                <c:pt idx="5">
                  <c:v>Saúde</c:v>
                </c:pt>
                <c:pt idx="6">
                  <c:v>Educação</c:v>
                </c:pt>
                <c:pt idx="7">
                  <c:v>Comércio e Serviços</c:v>
                </c:pt>
                <c:pt idx="8">
                  <c:v>Desporto, Lazer e cultura</c:v>
                </c:pt>
                <c:pt idx="9">
                  <c:v>Urbanismo</c:v>
                </c:pt>
              </c:strCache>
            </c:strRef>
          </c:cat>
          <c:val>
            <c:numRef>
              <c:f>Plan1!$D$2:$D$11</c:f>
              <c:numCache>
                <c:formatCode>General</c:formatCode>
                <c:ptCount val="10"/>
                <c:pt idx="0" formatCode="#,##0.00">
                  <c:v>65776909.800000012</c:v>
                </c:pt>
                <c:pt idx="1">
                  <c:v>47941116.600000001</c:v>
                </c:pt>
                <c:pt idx="2" formatCode="#,##0">
                  <c:v>30606426.459999997</c:v>
                </c:pt>
                <c:pt idx="3">
                  <c:v>29200434</c:v>
                </c:pt>
                <c:pt idx="4">
                  <c:v>915870</c:v>
                </c:pt>
                <c:pt idx="5" formatCode="#,##0.00">
                  <c:v>11730043.609999998</c:v>
                </c:pt>
                <c:pt idx="6" formatCode="#,##0.00">
                  <c:v>10493437.560000002</c:v>
                </c:pt>
                <c:pt idx="7" formatCode="#,##0.00">
                  <c:v>49764</c:v>
                </c:pt>
                <c:pt idx="8">
                  <c:v>0</c:v>
                </c:pt>
                <c:pt idx="9" formatCode="#,##0.00">
                  <c:v>63770.560000000005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6878464"/>
        <c:axId val="86892544"/>
      </c:barChart>
      <c:catAx>
        <c:axId val="8687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86892544"/>
        <c:crosses val="autoZero"/>
        <c:auto val="1"/>
        <c:lblAlgn val="ctr"/>
        <c:lblOffset val="100"/>
        <c:noMultiLvlLbl val="0"/>
      </c:catAx>
      <c:valAx>
        <c:axId val="8689254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86878464"/>
        <c:crosses val="autoZero"/>
        <c:crossBetween val="between"/>
      </c:valAx>
    </c:plotArea>
    <c:legend>
      <c:legendPos val="b"/>
      <c:layout/>
      <c:overlay val="0"/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Colunas2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layout>
                <c:manualLayout>
                  <c:x val="0"/>
                  <c:y val="5.35967909671669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5.00029005808237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Plan1!$A$2:$A$11</c:f>
              <c:strCache>
                <c:ptCount val="8"/>
                <c:pt idx="0">
                  <c:v>Ministério do Turismo</c:v>
                </c:pt>
                <c:pt idx="1">
                  <c:v>Ministério das Cidades</c:v>
                </c:pt>
                <c:pt idx="2">
                  <c:v>Ministério do Esporte</c:v>
                </c:pt>
                <c:pt idx="3">
                  <c:v>Ministério da Educação</c:v>
                </c:pt>
                <c:pt idx="4">
                  <c:v>Ministério da Saúde</c:v>
                </c:pt>
                <c:pt idx="5">
                  <c:v>Ministério do Desenvolvimento Social e Combate à Fome</c:v>
                </c:pt>
                <c:pt idx="6">
                  <c:v>Ministério da Agricultura, Pecuária e Abastecimento</c:v>
                </c:pt>
                <c:pt idx="7">
                  <c:v>Ministério da Integração Nacional</c:v>
                </c:pt>
              </c:strCache>
            </c:strRef>
          </c:cat>
          <c:val>
            <c:numRef>
              <c:f>Plan1!$B$2:$B$11</c:f>
              <c:numCache>
                <c:formatCode>General</c:formatCode>
                <c:ptCount val="10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809088"/>
        <c:axId val="26810624"/>
      </c:barChart>
      <c:catAx>
        <c:axId val="2680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810624"/>
        <c:crosses val="autoZero"/>
        <c:auto val="1"/>
        <c:lblAlgn val="ctr"/>
        <c:lblOffset val="100"/>
        <c:noMultiLvlLbl val="0"/>
      </c:catAx>
      <c:valAx>
        <c:axId val="26810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680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Colunas2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-5.419046007666287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2522533313061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51782755604151E-3"/>
                  <c:y val="3.14846916240218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1.29384442361633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9.61082738433733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6.55605040433496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1.89651511795749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882408278457198E-2"/>
                      <c:h val="7.4510337032313259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2.3648171810113005E-3"/>
                  <c:y val="5.25225333130623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Plan1!$A$2:$A$9</c:f>
              <c:strCache>
                <c:ptCount val="8"/>
                <c:pt idx="0">
                  <c:v>Ministério do Turismo</c:v>
                </c:pt>
                <c:pt idx="1">
                  <c:v>Ministério das Cidades</c:v>
                </c:pt>
                <c:pt idx="2">
                  <c:v>Ministério do Esporte</c:v>
                </c:pt>
                <c:pt idx="3">
                  <c:v>Ministério da Educação</c:v>
                </c:pt>
                <c:pt idx="4">
                  <c:v>Ministério da Saúde</c:v>
                </c:pt>
                <c:pt idx="5">
                  <c:v>Ministério do Desenvolvimento Social e Combate à Fome</c:v>
                </c:pt>
                <c:pt idx="6">
                  <c:v>Ministério da Agricultura, Pecuária e Abastecimento</c:v>
                </c:pt>
                <c:pt idx="7">
                  <c:v>Ministério da Integração Nacional</c:v>
                </c:pt>
              </c:strCache>
            </c:strRef>
          </c:cat>
          <c:val>
            <c:numRef>
              <c:f>Plan1!$B$2:$B$9</c:f>
              <c:numCache>
                <c:formatCode>#,##0</c:formatCode>
                <c:ptCount val="8"/>
                <c:pt idx="0">
                  <c:v>931</c:v>
                </c:pt>
                <c:pt idx="1">
                  <c:v>1821</c:v>
                </c:pt>
                <c:pt idx="2">
                  <c:v>1032</c:v>
                </c:pt>
                <c:pt idx="3">
                  <c:v>1269</c:v>
                </c:pt>
                <c:pt idx="4">
                  <c:v>4805</c:v>
                </c:pt>
                <c:pt idx="5" formatCode="General">
                  <c:v>745</c:v>
                </c:pt>
                <c:pt idx="6">
                  <c:v>295</c:v>
                </c:pt>
                <c:pt idx="7">
                  <c:v>1416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843776"/>
        <c:axId val="26861952"/>
      </c:barChart>
      <c:catAx>
        <c:axId val="268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861952"/>
        <c:crosses val="autoZero"/>
        <c:auto val="1"/>
        <c:lblAlgn val="ctr"/>
        <c:lblOffset val="100"/>
        <c:noMultiLvlLbl val="0"/>
      </c:catAx>
      <c:valAx>
        <c:axId val="268619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one"/>
        <c:crossAx val="2684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0F729-0CD8-48C7-8381-CF8256231806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BD9F2-E9FD-4EDD-A5E5-1694D3DC7C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52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D9F2-E9FD-4EDD-A5E5-1694D3DC7C72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44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D9F2-E9FD-4EDD-A5E5-1694D3DC7C72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20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7"/>
          </p:nvPr>
        </p:nvSpPr>
        <p:spPr>
          <a:xfrm>
            <a:off x="-1765300" y="2276475"/>
            <a:ext cx="46037" cy="730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7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0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76976B-579D-4A4C-B7D5-ED48EE141151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49415-260E-42AB-8386-E22E60D284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80" r:id="rId17"/>
    <p:sldLayoutId id="2147483981" r:id="rId18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 pitchFamily="34" charset="0"/>
              </a:rPr>
              <a:t>D</a:t>
            </a:r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iagnóstico Econômico do Território de Itaparica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Bolsa Família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t-BR" dirty="0"/>
              <a:t>Quantidade de beneficiários do Programa Bolsa </a:t>
            </a:r>
            <a:r>
              <a:rPr lang="pt-BR" dirty="0" smtClean="0"/>
              <a:t>Família</a:t>
            </a:r>
            <a:r>
              <a:rPr lang="pt-BR" dirty="0"/>
              <a:t>, por categoria, ano </a:t>
            </a:r>
            <a:r>
              <a:rPr lang="pt-BR" dirty="0" smtClean="0"/>
              <a:t>2014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sz="1200" dirty="0">
              <a:latin typeface="Century Gothic" pitchFamily="34" charset="0"/>
            </a:endParaRPr>
          </a:p>
          <a:p>
            <a:pPr marL="109728" indent="0">
              <a:buNone/>
            </a:pPr>
            <a:r>
              <a:rPr lang="pt-BR" sz="1200" dirty="0" smtClean="0">
                <a:latin typeface="Century Gothic" pitchFamily="34" charset="0"/>
              </a:rPr>
              <a:t>					</a:t>
            </a:r>
          </a:p>
          <a:p>
            <a:pPr marL="109728" indent="0">
              <a:buNone/>
            </a:pPr>
            <a:r>
              <a:rPr lang="pt-BR" sz="1200" dirty="0" smtClean="0">
                <a:latin typeface="Century Gothic" pitchFamily="34" charset="0"/>
              </a:rPr>
              <a:t>						      </a:t>
            </a: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     </a:t>
            </a:r>
          </a:p>
          <a:p>
            <a:pPr marL="109728" indent="0">
              <a:buNone/>
            </a:pPr>
            <a:endParaRPr lang="pt-BR" sz="1200" dirty="0">
              <a:latin typeface="Century Gothic" pitchFamily="34" charset="0"/>
            </a:endParaRPr>
          </a:p>
          <a:p>
            <a:pPr marL="109728" indent="0">
              <a:buNone/>
            </a:pPr>
            <a:endParaRPr lang="pt-BR" sz="1200" dirty="0" smtClean="0">
              <a:latin typeface="Century Gothic" pitchFamily="34" charset="0"/>
            </a:endParaRP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</a:t>
            </a: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</a:t>
            </a:r>
            <a:r>
              <a:rPr lang="pt-BR" sz="1200" dirty="0" smtClean="0">
                <a:latin typeface="Century Gothic" pitchFamily="34" charset="0"/>
              </a:rPr>
              <a:t>	Fonte</a:t>
            </a:r>
            <a:r>
              <a:rPr lang="pt-BR" sz="1200" dirty="0" smtClean="0">
                <a:latin typeface="Century Gothic" pitchFamily="34" charset="0"/>
              </a:rPr>
              <a:t>: MDS, 2014</a:t>
            </a:r>
            <a:endParaRPr lang="pt-BR" sz="1200" dirty="0">
              <a:latin typeface="Century Gothic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77991"/>
              </p:ext>
            </p:extLst>
          </p:nvPr>
        </p:nvGraphicFramePr>
        <p:xfrm>
          <a:off x="323529" y="2420888"/>
          <a:ext cx="8352928" cy="3618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7500"/>
                <a:gridCol w="1428325"/>
                <a:gridCol w="1428325"/>
                <a:gridCol w="1428325"/>
                <a:gridCol w="1428325"/>
                <a:gridCol w="1152128"/>
              </a:tblGrid>
              <a:tr h="0">
                <a:tc>
                  <a:txBody>
                    <a:bodyPr/>
                    <a:lstStyle/>
                    <a:p>
                      <a:pPr indent="2368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Localidade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Nº de benefícios básicos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Nº de benefícios variáveis para </a:t>
                      </a:r>
                      <a:r>
                        <a:rPr lang="pt-BR" sz="1200" b="1" dirty="0" smtClean="0">
                          <a:effectLst/>
                          <a:latin typeface="Century Gothic" pitchFamily="34" charset="0"/>
                        </a:rPr>
                        <a:t>crianças, adolescentes e jovens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Nº de benefícios variáveis para </a:t>
                      </a:r>
                      <a:r>
                        <a:rPr lang="pt-BR" sz="1200" b="1" dirty="0" smtClean="0">
                          <a:effectLst/>
                          <a:latin typeface="Century Gothic" pitchFamily="34" charset="0"/>
                        </a:rPr>
                        <a:t>gestantes e nutrizes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Nº de benefícios de superação da extrema pobreza na primeira infância (BSP)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entury Gothic" pitchFamily="34" charset="0"/>
                        </a:rPr>
                        <a:t>TOTAL</a:t>
                      </a:r>
                      <a:endParaRPr lang="pt-BR" sz="12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. da </a:t>
                      </a: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Penha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2.278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4.292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126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2.026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8.722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Floresta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4.203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7.882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157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2.092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14.334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Itacuruba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670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1.169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40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461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2.340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Jatobá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2.131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3.569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98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1.201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6.999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Petrolândia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5.002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8.959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259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1.055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15.275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Tacaratu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2.739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5.274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183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1.358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9.554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TERRITÓRIO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17.023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entury Gothic" pitchFamily="34" charset="0"/>
                        </a:rPr>
                        <a:t>31.145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863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8.193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57.224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ESTADO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1.110.257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1.775.549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entury Gothic" pitchFamily="34" charset="0"/>
                        </a:rPr>
                        <a:t>36.955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442.307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3340" marR="5334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3.365.068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5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Bolsa Família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82395"/>
              </p:ext>
            </p:extLst>
          </p:nvPr>
        </p:nvGraphicFramePr>
        <p:xfrm>
          <a:off x="755575" y="2393950"/>
          <a:ext cx="7704858" cy="2835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0173"/>
                <a:gridCol w="2955397"/>
                <a:gridCol w="2859288"/>
              </a:tblGrid>
              <a:tr h="6064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pt-BR" sz="1400" b="0" u="none" strike="noStrike" dirty="0" smtClean="0">
                          <a:effectLst/>
                          <a:latin typeface="Century Gothic" pitchFamily="34" charset="0"/>
                        </a:rPr>
                        <a:t>MUNICÍPIO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u="none" strike="noStrike" dirty="0">
                          <a:effectLst/>
                          <a:latin typeface="Century Gothic" pitchFamily="34" charset="0"/>
                        </a:rPr>
                        <a:t>Valor Total Repassado </a:t>
                      </a:r>
                      <a:endParaRPr lang="pt-BR" sz="1400" b="0" u="none" strike="noStrike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ctr" fontAlgn="ctr"/>
                      <a:r>
                        <a:rPr lang="pt-BR" sz="1400" b="0" u="none" strike="noStrike" dirty="0" smtClean="0">
                          <a:effectLst/>
                          <a:latin typeface="Century Gothic" pitchFamily="34" charset="0"/>
                        </a:rPr>
                        <a:t>(</a:t>
                      </a:r>
                      <a:r>
                        <a:rPr lang="pt-BR" sz="1400" b="0" u="none" strike="noStrike" dirty="0">
                          <a:effectLst/>
                          <a:latin typeface="Century Gothic" pitchFamily="34" charset="0"/>
                        </a:rPr>
                        <a:t>R$ 1000,00)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u="none" strike="noStrike" dirty="0">
                          <a:effectLst/>
                          <a:latin typeface="Century Gothic" pitchFamily="34" charset="0"/>
                        </a:rPr>
                        <a:t>Famílias Beneficiárias 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C. da Penha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7.135,00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2.290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Floresta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8.938,00</a:t>
                      </a:r>
                      <a:endParaRPr lang="pt-BR" sz="1400" b="0" i="0" u="none" strike="noStrike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4.293</a:t>
                      </a:r>
                      <a:endParaRPr lang="pt-BR" sz="1400" b="0" i="0" u="none" strike="noStrike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Itacuruba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1.667,00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686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Jatobá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4.868,00</a:t>
                      </a:r>
                      <a:endParaRPr lang="pt-BR" sz="1400" b="0" i="0" u="none" strike="noStrike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2.191</a:t>
                      </a:r>
                      <a:endParaRPr lang="pt-BR" sz="1400" b="0" i="0" u="none" strike="noStrike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Petrolândia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9.446,00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entury Gothic" pitchFamily="34" charset="0"/>
                        </a:rPr>
                        <a:t>5.062</a:t>
                      </a:r>
                      <a:endParaRPr lang="pt-BR" sz="1400" b="0" i="0" u="none" strike="noStrike">
                        <a:solidFill>
                          <a:srgbClr val="004466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Tacaratu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6.016,00</a:t>
                      </a:r>
                      <a:endParaRPr lang="pt-BR" sz="1400" b="0" i="0" u="none" strike="noStrike" dirty="0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entury Gothic" pitchFamily="34" charset="0"/>
                        </a:rPr>
                        <a:t>2.794</a:t>
                      </a:r>
                      <a:endParaRPr lang="pt-BR" sz="1400" b="0" i="0" u="none" strike="noStrike" dirty="0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3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Century Gothic" pitchFamily="34" charset="0"/>
                        </a:rPr>
                        <a:t>TERRITÓRIO</a:t>
                      </a:r>
                      <a:endParaRPr lang="pt-BR" sz="1400" b="1" i="0" u="none" strike="noStrike" dirty="0">
                        <a:solidFill>
                          <a:srgbClr val="00334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Century Gothic" pitchFamily="34" charset="0"/>
                        </a:rPr>
                        <a:t>38.073,00</a:t>
                      </a:r>
                      <a:endParaRPr lang="pt-BR" sz="1400" b="1" i="0" u="none" strike="noStrike" dirty="0">
                        <a:solidFill>
                          <a:srgbClr val="114477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Century Gothic" pitchFamily="34" charset="0"/>
                        </a:rPr>
                        <a:t>17.316</a:t>
                      </a:r>
                      <a:endParaRPr lang="pt-BR" sz="1400" b="1" i="0" u="none" strike="noStrike" dirty="0">
                        <a:solidFill>
                          <a:srgbClr val="114477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6156176" y="5877272"/>
            <a:ext cx="219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pt-BR" dirty="0">
                <a:latin typeface="Century Gothic" pitchFamily="34" charset="0"/>
              </a:rPr>
              <a:t>Fonte: MDS, 2014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t-BR" dirty="0" smtClean="0"/>
              <a:t>Valor </a:t>
            </a:r>
            <a:r>
              <a:rPr lang="pt-BR" dirty="0" smtClean="0"/>
              <a:t>pago e </a:t>
            </a:r>
            <a:r>
              <a:rPr lang="pt-BR" dirty="0" smtClean="0"/>
              <a:t>Quantidade </a:t>
            </a:r>
            <a:r>
              <a:rPr lang="pt-BR" dirty="0"/>
              <a:t>de </a:t>
            </a:r>
            <a:r>
              <a:rPr lang="pt-BR" dirty="0" smtClean="0"/>
              <a:t>famílias beneficiárias </a:t>
            </a:r>
            <a:r>
              <a:rPr lang="pt-BR" dirty="0"/>
              <a:t>do Programa Bolsa </a:t>
            </a:r>
            <a:r>
              <a:rPr lang="pt-BR" dirty="0" smtClean="0"/>
              <a:t>Família, </a:t>
            </a:r>
            <a:r>
              <a:rPr lang="pt-BR" dirty="0"/>
              <a:t>ano </a:t>
            </a:r>
            <a:r>
              <a:rPr lang="pt-BR" dirty="0" smtClean="0"/>
              <a:t>2014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sz="1200" dirty="0">
              <a:latin typeface="Century Gothic" pitchFamily="34" charset="0"/>
            </a:endParaRPr>
          </a:p>
          <a:p>
            <a:pPr marL="109728" indent="0">
              <a:buNone/>
            </a:pPr>
            <a:r>
              <a:rPr lang="pt-BR" sz="1200" dirty="0" smtClean="0">
                <a:latin typeface="Century Gothic" pitchFamily="34" charset="0"/>
              </a:rPr>
              <a:t>					</a:t>
            </a:r>
          </a:p>
          <a:p>
            <a:pPr marL="109728" indent="0">
              <a:buNone/>
            </a:pPr>
            <a:r>
              <a:rPr lang="pt-BR" sz="1200" dirty="0" smtClean="0">
                <a:latin typeface="Century Gothic" pitchFamily="34" charset="0"/>
              </a:rPr>
              <a:t>						      </a:t>
            </a: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     </a:t>
            </a:r>
          </a:p>
          <a:p>
            <a:pPr marL="109728" indent="0">
              <a:buNone/>
            </a:pPr>
            <a:endParaRPr lang="pt-BR" sz="1200" dirty="0">
              <a:latin typeface="Century Gothic" pitchFamily="34" charset="0"/>
            </a:endParaRPr>
          </a:p>
          <a:p>
            <a:pPr marL="109728" indent="0">
              <a:buNone/>
            </a:pPr>
            <a:endParaRPr lang="pt-BR" sz="1200" dirty="0" smtClean="0">
              <a:latin typeface="Century Gothic" pitchFamily="34" charset="0"/>
            </a:endParaRP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</a:t>
            </a:r>
          </a:p>
          <a:p>
            <a:pPr marL="109728" indent="0">
              <a:buNone/>
            </a:pPr>
            <a:r>
              <a:rPr lang="pt-BR" sz="1200" dirty="0">
                <a:latin typeface="Century Gothic" pitchFamily="34" charset="0"/>
              </a:rPr>
              <a:t>	</a:t>
            </a:r>
            <a:r>
              <a:rPr lang="pt-BR" sz="1200" dirty="0" smtClean="0">
                <a:latin typeface="Century Gothic" pitchFamily="34" charset="0"/>
              </a:rPr>
              <a:t>					</a:t>
            </a:r>
            <a:endParaRPr lang="pt-B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7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Valor Adicionado Bruto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2131708"/>
              </p:ext>
            </p:extLst>
          </p:nvPr>
        </p:nvGraphicFramePr>
        <p:xfrm>
          <a:off x="1115615" y="1916832"/>
          <a:ext cx="7394155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6300192" y="6021288"/>
            <a:ext cx="2209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pt-BR" dirty="0">
                <a:latin typeface="Century Gothic" pitchFamily="34" charset="0"/>
              </a:rPr>
              <a:t>Fonte: </a:t>
            </a:r>
            <a:r>
              <a:rPr lang="pt-BR" dirty="0" smtClean="0">
                <a:latin typeface="Century Gothic" pitchFamily="34" charset="0"/>
              </a:rPr>
              <a:t>IBGE, 2012</a:t>
            </a:r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0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 Adicionado Bruto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67123057"/>
              </p:ext>
            </p:extLst>
          </p:nvPr>
        </p:nvGraphicFramePr>
        <p:xfrm>
          <a:off x="395536" y="1600201"/>
          <a:ext cx="8208912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6300192" y="6021288"/>
            <a:ext cx="2126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pt-BR" dirty="0">
                <a:latin typeface="Century Gothic" pitchFamily="34" charset="0"/>
              </a:rPr>
              <a:t>Fonte: </a:t>
            </a:r>
            <a:r>
              <a:rPr lang="pt-BR" dirty="0" smtClean="0">
                <a:latin typeface="Century Gothic" pitchFamily="34" charset="0"/>
              </a:rPr>
              <a:t>BDE, 2012</a:t>
            </a:r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700" dirty="0"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Produção da Pecuária e Agricultura</a:t>
            </a:r>
            <a:endParaRPr lang="pt-BR" sz="37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9341307"/>
              </p:ext>
            </p:extLst>
          </p:nvPr>
        </p:nvGraphicFramePr>
        <p:xfrm>
          <a:off x="323529" y="1772819"/>
          <a:ext cx="8496942" cy="411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1"/>
                <a:gridCol w="1080120"/>
                <a:gridCol w="1152128"/>
                <a:gridCol w="1080120"/>
                <a:gridCol w="936104"/>
                <a:gridCol w="1008112"/>
                <a:gridCol w="771506"/>
                <a:gridCol w="1100701"/>
              </a:tblGrid>
              <a:tr h="3155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Município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Pecuária (2014)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Agricultura (2013)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10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Caprino    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Ovino    </a:t>
                      </a:r>
                      <a:r>
                        <a:rPr lang="pt-BR" sz="1400" dirty="0" smtClean="0">
                          <a:effectLst/>
                        </a:rPr>
                        <a:t>    *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Tilápia     **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Coco    **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Melancia **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Melão </a:t>
                      </a:r>
                      <a:r>
                        <a:rPr lang="pt-BR" sz="1400" dirty="0" smtClean="0">
                          <a:effectLst/>
                        </a:rPr>
                        <a:t>     **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Amendoim **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C. da Penha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66.500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12.100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Floresta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316.033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170.246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2.000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6.000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Itacuruba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6.000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9.850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788.000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Jatobá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7.503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7.000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2.800.000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Petrolândia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31.933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24.483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550.000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16.000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7.500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Tacaratu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24.683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18.587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2.500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TERRITÓRIO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452.652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242.266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4.138.000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16.350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12.000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6.720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74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PERNAMBUCO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2.058.122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1.924.342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4.667.257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131.418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76.875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20.410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74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88,7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12,44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15,61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32,93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516216" y="6023029"/>
            <a:ext cx="2232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Fonte: BDE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*Quantidade em cabeças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**Quantidade em toneladas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2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Agricultura Familiar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5708925"/>
              </p:ext>
            </p:extLst>
          </p:nvPr>
        </p:nvGraphicFramePr>
        <p:xfrm>
          <a:off x="395536" y="2113948"/>
          <a:ext cx="8435280" cy="3539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5858"/>
                <a:gridCol w="2108820"/>
                <a:gridCol w="2491782"/>
                <a:gridCol w="2108820"/>
              </a:tblGrid>
              <a:tr h="589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Município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No. De Estabelecimentos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Valor das receitas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R$1.000,00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Valor médio anual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R$1,00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ctr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C. da Penha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1.227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3.588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2.924,21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Floresta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685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3.805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5.554,74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Itacuruba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2.581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47.796,30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Jatobá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473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4.037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8.534,88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Petrolândia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699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48.891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69.944,21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29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Tacaratu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1.232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1.436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1.165,58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589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TERRITÓRIO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4.370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64.338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14.722,65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  <a:tr h="589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PERNAMBUCO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187.469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1.904.783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10.160,52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1433682"/>
            <a:ext cx="8064896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Estabelecimentos agropecuários que obtiveram receitas com agricultura familiar – 2006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6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6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1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			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Fonte: IBGE, Censo Agropecuário, 2006. 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PRONAF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0123621"/>
              </p:ext>
            </p:extLst>
          </p:nvPr>
        </p:nvGraphicFramePr>
        <p:xfrm>
          <a:off x="611560" y="2132855"/>
          <a:ext cx="8064896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467544" y="134076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Quantidade e valores de </a:t>
            </a:r>
            <a:r>
              <a:rPr lang="pt-BR" dirty="0"/>
              <a:t>contratos do PRONAF segundo a atividade e finalidade – 2012 – unidades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588224" y="2526904"/>
            <a:ext cx="1984648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Ø"/>
            </a:pPr>
            <a:r>
              <a:rPr lang="pt-BR" sz="2200" b="1" dirty="0" smtClean="0">
                <a:solidFill>
                  <a:srgbClr val="00B050"/>
                </a:solidFill>
              </a:rPr>
              <a:t>2.532</a:t>
            </a:r>
          </a:p>
          <a:p>
            <a:pPr>
              <a:buFont typeface="Wingdings" pitchFamily="2" charset="2"/>
              <a:buChar char="Ø"/>
            </a:pPr>
            <a:r>
              <a:rPr lang="pt-BR" sz="2200" b="1" dirty="0" smtClean="0">
                <a:solidFill>
                  <a:srgbClr val="00B050"/>
                </a:solidFill>
              </a:rPr>
              <a:t>919</a:t>
            </a:r>
          </a:p>
          <a:p>
            <a:pPr>
              <a:buFont typeface="Wingdings" pitchFamily="2" charset="2"/>
              <a:buChar char="Ø"/>
            </a:pPr>
            <a:endParaRPr lang="pt-BR" sz="2200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pt-BR" sz="2200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200" b="1" dirty="0" smtClean="0">
                <a:solidFill>
                  <a:srgbClr val="00B050"/>
                </a:solidFill>
              </a:rPr>
              <a:t>1.754</a:t>
            </a:r>
          </a:p>
          <a:p>
            <a:pPr>
              <a:buFont typeface="Wingdings" pitchFamily="2" charset="2"/>
              <a:buChar char="Ø"/>
            </a:pPr>
            <a:r>
              <a:rPr lang="pt-BR" sz="2200" b="1" dirty="0" smtClean="0">
                <a:solidFill>
                  <a:srgbClr val="00B050"/>
                </a:solidFill>
              </a:rPr>
              <a:t>53</a:t>
            </a:r>
            <a:endParaRPr lang="pt-BR" sz="2200" b="1" dirty="0">
              <a:solidFill>
                <a:srgbClr val="00B050"/>
              </a:solidFill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084168" y="5949280"/>
            <a:ext cx="2664296" cy="676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Ø"/>
            </a:pPr>
            <a:r>
              <a:rPr lang="pt-BR" sz="2200" b="1" dirty="0" smtClean="0">
                <a:solidFill>
                  <a:srgbClr val="00B050"/>
                </a:solidFill>
              </a:rPr>
              <a:t>Nº de contratos</a:t>
            </a:r>
            <a:endParaRPr lang="pt-BR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PAA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9374994"/>
              </p:ext>
            </p:extLst>
          </p:nvPr>
        </p:nvGraphicFramePr>
        <p:xfrm>
          <a:off x="755576" y="1988840"/>
          <a:ext cx="7848871" cy="3583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566"/>
                <a:gridCol w="1248654"/>
                <a:gridCol w="1247017"/>
                <a:gridCol w="1320371"/>
                <a:gridCol w="1247017"/>
                <a:gridCol w="880246"/>
              </a:tblGrid>
              <a:tr h="6402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Município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PAA - Estadual - Doação Simultânea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2014</a:t>
                      </a:r>
                      <a:r>
                        <a:rPr lang="pt-BR" sz="800" dirty="0">
                          <a:effectLst/>
                        </a:rPr>
                        <a:t/>
                      </a:r>
                      <a:br>
                        <a:rPr lang="pt-BR" sz="800" dirty="0">
                          <a:effectLst/>
                        </a:rPr>
                      </a:b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10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de Agricultores Fornecedores</a:t>
                      </a:r>
                      <a:br>
                        <a:rPr lang="pt-BR" sz="1400" dirty="0">
                          <a:effectLst/>
                        </a:rPr>
                      </a:b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de Entidades Beneficiadas</a:t>
                      </a:r>
                      <a:br>
                        <a:rPr lang="pt-BR" sz="1400" dirty="0">
                          <a:effectLst/>
                        </a:rPr>
                      </a:b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de Atendimentos</a:t>
                      </a:r>
                      <a:br>
                        <a:rPr lang="pt-BR" sz="1400" dirty="0">
                          <a:effectLst/>
                        </a:rPr>
                      </a:b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Recursos Fornecidos (R$) </a:t>
                      </a:r>
                      <a:br>
                        <a:rPr lang="pt-BR" sz="1400" dirty="0">
                          <a:effectLst/>
                        </a:rPr>
                      </a:b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Peso Total dos Produtos (Kg)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</a:rPr>
                        <a:t>C. da Penha</a:t>
                      </a:r>
                      <a:endParaRPr lang="pt-BR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</a:rPr>
                        <a:t>Floresta</a:t>
                      </a:r>
                      <a:endParaRPr lang="pt-BR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15.907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49.187,95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13.497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</a:rPr>
                        <a:t>Itacuruba</a:t>
                      </a:r>
                      <a:endParaRPr lang="pt-BR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3.253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2.990,00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853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</a:rPr>
                        <a:t>Jatobá</a:t>
                      </a:r>
                      <a:endParaRPr lang="pt-BR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65.870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179.977,00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24.200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</a:rPr>
                        <a:t>Petrolândia</a:t>
                      </a:r>
                      <a:endParaRPr lang="pt-B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84.080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51.280,00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9.800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Tacaratu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8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3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2.658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27.865,30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4.347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4072">
                <a:tc>
                  <a:txBody>
                    <a:bodyPr/>
                    <a:lstStyle/>
                    <a:p>
                      <a:pPr marL="1407795" indent="-14077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TERRITÓRIO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effectLst/>
                        </a:rPr>
                        <a:t>90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effectLst/>
                        </a:rPr>
                        <a:t>27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effectLst/>
                        </a:rPr>
                        <a:t>171.768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>
                          <a:effectLst/>
                        </a:rPr>
                        <a:t>311.300,25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effectLst/>
                        </a:rPr>
                        <a:t>52.697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7020272" y="6021288"/>
            <a:ext cx="1451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Fonte: </a:t>
            </a:r>
            <a:r>
              <a:rPr lang="pt-BR" dirty="0" smtClean="0"/>
              <a:t>MDS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6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Empreendimentos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Evolução </a:t>
            </a:r>
            <a:r>
              <a:rPr lang="pt-BR" dirty="0"/>
              <a:t>do número de empreendimentos, por </a:t>
            </a:r>
            <a:r>
              <a:rPr lang="pt-BR" dirty="0" smtClean="0"/>
              <a:t>segmento </a:t>
            </a:r>
          </a:p>
          <a:p>
            <a:pPr marL="109728" indent="0">
              <a:buNone/>
            </a:pPr>
            <a:r>
              <a:rPr lang="pt-BR" dirty="0"/>
              <a:t> 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109728" indent="0">
              <a:buNone/>
            </a:pPr>
            <a:r>
              <a:rPr lang="pt-BR" sz="1000" dirty="0" smtClean="0">
                <a:latin typeface="Century Gothic" pitchFamily="34" charset="0"/>
              </a:rPr>
              <a:t>					</a:t>
            </a:r>
          </a:p>
          <a:p>
            <a:pPr marL="109728" indent="0">
              <a:buNone/>
            </a:pPr>
            <a:endParaRPr lang="pt-BR" sz="1000" dirty="0">
              <a:latin typeface="Century Gothic" pitchFamily="34" charset="0"/>
            </a:endParaRPr>
          </a:p>
          <a:p>
            <a:pPr marL="109728" indent="0">
              <a:buNone/>
            </a:pPr>
            <a:r>
              <a:rPr lang="pt-BR" sz="1000" dirty="0" smtClean="0">
                <a:latin typeface="Century Gothic" pitchFamily="34" charset="0"/>
              </a:rPr>
              <a:t>					Fonte</a:t>
            </a:r>
            <a:r>
              <a:rPr lang="pt-BR" sz="1000" dirty="0">
                <a:latin typeface="Century Gothic" pitchFamily="34" charset="0"/>
              </a:rPr>
              <a:t>: Ministério do Trabalho e Emprego.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418662481"/>
              </p:ext>
            </p:extLst>
          </p:nvPr>
        </p:nvGraphicFramePr>
        <p:xfrm>
          <a:off x="899592" y="2492896"/>
          <a:ext cx="734481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48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Transferências Constitucionais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00779678"/>
              </p:ext>
            </p:extLst>
          </p:nvPr>
        </p:nvGraphicFramePr>
        <p:xfrm>
          <a:off x="467544" y="1556793"/>
          <a:ext cx="8043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8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>
              <a:latin typeface="Century Gothic" pitchFamily="34" charset="0"/>
            </a:endParaRPr>
          </a:p>
          <a:p>
            <a:pPr algn="just"/>
            <a:r>
              <a:rPr lang="pt-BR" dirty="0" smtClean="0">
                <a:latin typeface="Century Gothic" pitchFamily="34" charset="0"/>
              </a:rPr>
              <a:t>Abrange Bahia </a:t>
            </a:r>
            <a:r>
              <a:rPr lang="pt-BR" dirty="0">
                <a:latin typeface="Century Gothic" pitchFamily="34" charset="0"/>
              </a:rPr>
              <a:t>e Pernambuco, é composto por 13 municípios. </a:t>
            </a:r>
          </a:p>
          <a:p>
            <a:pPr algn="just"/>
            <a:r>
              <a:rPr lang="pt-BR" dirty="0">
                <a:latin typeface="Century Gothic" pitchFamily="34" charset="0"/>
              </a:rPr>
              <a:t>A porção pernambucana é composta por 07 </a:t>
            </a:r>
            <a:r>
              <a:rPr lang="pt-BR" dirty="0" smtClean="0">
                <a:latin typeface="Century Gothic" pitchFamily="34" charset="0"/>
              </a:rPr>
              <a:t>municípios;</a:t>
            </a:r>
          </a:p>
          <a:p>
            <a:pPr algn="just"/>
            <a:r>
              <a:rPr lang="pt-BR" dirty="0" smtClean="0">
                <a:latin typeface="Century Gothic" pitchFamily="34" charset="0"/>
              </a:rPr>
              <a:t>A metodologia DET abrange apenas 06 municípios do Território.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Território de Itaparica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75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Transferências Voluntárias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1600" dirty="0"/>
              <a:t>Número de projetos captados através de Transferências Voluntárias, por órgão concedente. 2013-2016.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524333068"/>
              </p:ext>
            </p:extLst>
          </p:nvPr>
        </p:nvGraphicFramePr>
        <p:xfrm>
          <a:off x="611560" y="2276872"/>
          <a:ext cx="7839422" cy="352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8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Transferências Voluntárias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sz="1600" dirty="0"/>
              <a:t>Valor dos projetos captados através de Transferências Voluntárias, por órgão concedente. 2013-2016. R$1.000,00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185088783"/>
              </p:ext>
            </p:extLst>
          </p:nvPr>
        </p:nvGraphicFramePr>
        <p:xfrm>
          <a:off x="827584" y="2564904"/>
          <a:ext cx="698477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entury Gothic" pitchFamily="34" charset="0"/>
              </a:rPr>
              <a:t>MPES no território</a:t>
            </a:r>
            <a:endParaRPr lang="pt-BR" dirty="0">
              <a:latin typeface="Century Gothic" pitchFamily="34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5426815"/>
              </p:ext>
            </p:extLst>
          </p:nvPr>
        </p:nvGraphicFramePr>
        <p:xfrm>
          <a:off x="251520" y="1366811"/>
          <a:ext cx="8568950" cy="4726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1690563"/>
                <a:gridCol w="1068660"/>
                <a:gridCol w="1068660"/>
                <a:gridCol w="1068660"/>
                <a:gridCol w="1800199"/>
              </a:tblGrid>
              <a:tr h="856617"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Century Gothic" pitchFamily="34" charset="0"/>
                        </a:rPr>
                        <a:t>Território</a:t>
                      </a:r>
                      <a:endParaRPr lang="pt-BR" sz="14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effectLst/>
                          <a:latin typeface="Century Gothic" pitchFamily="34" charset="0"/>
                        </a:rPr>
                        <a:t>MPEs</a:t>
                      </a:r>
                      <a:r>
                        <a:rPr lang="pt-BR" sz="1400" b="1" dirty="0">
                          <a:effectLst/>
                          <a:latin typeface="Century Gothic" pitchFamily="34" charset="0"/>
                        </a:rPr>
                        <a:t> ativas</a:t>
                      </a:r>
                      <a:endParaRPr lang="pt-BR" sz="14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Regime de tributação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Century Gothic" pitchFamily="34" charset="0"/>
                        </a:rPr>
                        <a:t>Mortalidade</a:t>
                      </a:r>
                      <a:endParaRPr lang="pt-BR" sz="14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12184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entury Gothic" pitchFamily="34" charset="0"/>
                        </a:rPr>
                        <a:t>Normal</a:t>
                      </a:r>
                      <a:endParaRPr lang="pt-BR" sz="11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Simples</a:t>
                      </a: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Century Gothic" pitchFamily="34" charset="0"/>
                        </a:rPr>
                        <a:t>SIMEI</a:t>
                      </a:r>
                      <a:endParaRPr lang="pt-BR" sz="11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4602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 smtClean="0">
                          <a:effectLst/>
                          <a:latin typeface="Century Gothic" pitchFamily="34" charset="0"/>
                        </a:rPr>
                        <a:t>C.da</a:t>
                      </a: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Penha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64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10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18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36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0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304602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Floresta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698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229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283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186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5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15230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Itacuruba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49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17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26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0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304602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Jatobá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321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46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109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166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2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304602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Petrolândia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1152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268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396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488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6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304602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Tacaratu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411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67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174</a:t>
                      </a:r>
                      <a:endParaRPr lang="pt-BR" sz="16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170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3</a:t>
                      </a:r>
                      <a:endParaRPr lang="pt-BR" sz="16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  <a:tr h="4569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TERRITÓRIO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2.695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637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1.006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1.052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16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8075" marR="38075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64904" y="62121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Fonte: Empresômetro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Lei geral</a:t>
            </a:r>
            <a:endParaRPr lang="pt-B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5434202"/>
              </p:ext>
            </p:extLst>
          </p:nvPr>
        </p:nvGraphicFramePr>
        <p:xfrm>
          <a:off x="827584" y="1844824"/>
          <a:ext cx="7766989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656184"/>
                <a:gridCol w="1800200"/>
                <a:gridCol w="1433881"/>
                <a:gridCol w="1508572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Municípios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Situação 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Agente</a:t>
                      </a:r>
                      <a:r>
                        <a:rPr lang="pt-BR" sz="1400" baseline="0" dirty="0" smtClean="0">
                          <a:latin typeface="Century Gothic" pitchFamily="34" charset="0"/>
                        </a:rPr>
                        <a:t> de Desenvolvimento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Capacitação</a:t>
                      </a:r>
                    </a:p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AD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Sala</a:t>
                      </a:r>
                      <a:r>
                        <a:rPr lang="pt-BR" sz="1400" baseline="0" dirty="0" smtClean="0">
                          <a:latin typeface="Century Gothic" pitchFamily="34" charset="0"/>
                        </a:rPr>
                        <a:t> do Empreendedor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Carnaubeira da Penha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Sim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Instalada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Floresta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Não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Não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Itacuruba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Sim</a:t>
                      </a:r>
                      <a:r>
                        <a:rPr lang="pt-BR" sz="1400" baseline="0" dirty="0" smtClean="0">
                          <a:latin typeface="Century Gothic" pitchFamily="34" charset="0"/>
                        </a:rPr>
                        <a:t> 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Não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Century Gothic" pitchFamily="34" charset="0"/>
                        </a:rPr>
                        <a:t>Jatobá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Não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Instalada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Petrolândia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Sim</a:t>
                      </a:r>
                      <a:r>
                        <a:rPr lang="pt-BR" sz="1400" baseline="0" dirty="0" smtClean="0">
                          <a:latin typeface="Century Gothic" pitchFamily="34" charset="0"/>
                        </a:rPr>
                        <a:t> 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Instalada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entury Gothic" pitchFamily="34" charset="0"/>
                        </a:rPr>
                        <a:t>Tacaratu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Century Gothic" pitchFamily="34" charset="0"/>
                        </a:rPr>
                        <a:t>Regulamentada</a:t>
                      </a:r>
                    </a:p>
                    <a:p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Century Gothic" pitchFamily="34" charset="0"/>
                        </a:rPr>
                        <a:t>Nomeado</a:t>
                      </a:r>
                    </a:p>
                    <a:p>
                      <a:pPr algn="ctr"/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Sim</a:t>
                      </a:r>
                      <a:r>
                        <a:rPr lang="pt-BR" sz="1400" baseline="0" dirty="0" smtClean="0">
                          <a:latin typeface="Century Gothic" pitchFamily="34" charset="0"/>
                        </a:rPr>
                        <a:t> 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entury Gothic" pitchFamily="34" charset="0"/>
                        </a:rPr>
                        <a:t>Não</a:t>
                      </a:r>
                      <a:endParaRPr lang="pt-B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e Poder de Compra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7038232"/>
              </p:ext>
            </p:extLst>
          </p:nvPr>
        </p:nvGraphicFramePr>
        <p:xfrm>
          <a:off x="457200" y="1985248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C. da</a:t>
                      </a:r>
                      <a:r>
                        <a:rPr lang="pt-BR" baseline="0" dirty="0" smtClean="0"/>
                        <a:t> Penha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2,15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Floresta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C000"/>
                          </a:solidFill>
                        </a:rPr>
                        <a:t>3,22</a:t>
                      </a:r>
                      <a:endParaRPr lang="pt-BR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Itacuruba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B050"/>
                          </a:solidFill>
                        </a:rPr>
                        <a:t>6,15</a:t>
                      </a:r>
                      <a:endParaRPr lang="pt-BR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Jatobá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C000"/>
                          </a:solidFill>
                        </a:rPr>
                        <a:t>3,65</a:t>
                      </a:r>
                      <a:endParaRPr lang="pt-BR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Petrolândia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C000"/>
                          </a:solidFill>
                        </a:rPr>
                        <a:t>3,65</a:t>
                      </a:r>
                      <a:endParaRPr lang="pt-BR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Tacaratu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0,0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160" y="4864571"/>
            <a:ext cx="16002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8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>
                <a:solidFill>
                  <a:schemeClr val="tx1"/>
                </a:solidFill>
                <a:latin typeface="Century Gothic" pitchFamily="34" charset="0"/>
              </a:rPr>
              <a:t>Território</a:t>
            </a:r>
            <a:endParaRPr lang="pt-BR" dirty="0"/>
          </a:p>
        </p:txBody>
      </p:sp>
      <p:pic>
        <p:nvPicPr>
          <p:cNvPr id="5122" name="Picture 2" descr="C:\Users\Keyla Patrícia\Downloads\mapa complet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444208" cy="466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2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910"/>
          </a:xfrm>
        </p:spPr>
        <p:txBody>
          <a:bodyPr>
            <a:normAutofit fontScale="90000"/>
          </a:bodyPr>
          <a:lstStyle/>
          <a:p>
            <a:pPr lvl="0"/>
            <a:r>
              <a:rPr lang="pt-BR" sz="4000" b="0" dirty="0" smtClean="0"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</a:t>
            </a:r>
            <a:r>
              <a:rPr lang="pt-BR" sz="4000" dirty="0" smtClean="0"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Área </a:t>
            </a:r>
            <a:r>
              <a:rPr lang="pt-BR" sz="4000" dirty="0"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territorial e densidade demográfica, ano 2012.</a:t>
            </a:r>
            <a:r>
              <a:rPr lang="pt-BR" sz="4800" b="0" dirty="0"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pt-BR" sz="4800" b="0" dirty="0"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9685255"/>
              </p:ext>
            </p:extLst>
          </p:nvPr>
        </p:nvGraphicFramePr>
        <p:xfrm>
          <a:off x="1331640" y="2161861"/>
          <a:ext cx="6753745" cy="3330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940"/>
                <a:gridCol w="1795556"/>
                <a:gridCol w="2289249"/>
              </a:tblGrid>
              <a:tr h="651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LOCALIDADE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ÁREA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(Km²)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DENSIDADE DEMOGRÁFICA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(Hab/Km²)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C. da Penha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1.004,667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11,93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Floresta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3.644,168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8,22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Itacuruba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430,033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10,41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Jatobá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277,861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50,7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Petrolândia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1.056,595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31,49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5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Tacaratu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1.264,530</a:t>
                      </a:r>
                      <a:endParaRPr lang="pt-BR" sz="14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18,04</a:t>
                      </a:r>
                      <a:endParaRPr lang="pt-B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TERRITÓRIO DE ITAPARICA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7.677,854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15,19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PERNAMBUCO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98.149,119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90,99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092280" y="4615689"/>
            <a:ext cx="115212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Fonte: IBGE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3636922"/>
              </p:ext>
            </p:extLst>
          </p:nvPr>
        </p:nvGraphicFramePr>
        <p:xfrm>
          <a:off x="727956" y="1772816"/>
          <a:ext cx="766046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384"/>
                <a:gridCol w="1750757"/>
                <a:gridCol w="1650195"/>
                <a:gridCol w="16341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Município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População (habitantes)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População</a:t>
                      </a:r>
                      <a:r>
                        <a:rPr lang="pt-BR" baseline="0" dirty="0" smtClean="0">
                          <a:latin typeface="Century Gothic" pitchFamily="34" charset="0"/>
                        </a:rPr>
                        <a:t> Rural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População Urbana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C. da Penha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11.782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83,18%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16,82%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Floresta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29.285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31,80%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68,20%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Itacuruba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4.369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15,13%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84,87%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Jatobá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13.963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56,39%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43,61%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Petrolândia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32.492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27,30%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72,70%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Tacaratu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22.068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58,33%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41,67%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Century Gothic" pitchFamily="34" charset="0"/>
                        </a:rPr>
                        <a:t>ITAPARICA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113.959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*45,35%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*54,64%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Century Gothic" pitchFamily="34" charset="0"/>
                        </a:rPr>
                        <a:t>PERNAMBUCO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1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8.796.032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19,85%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80,15%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População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516216" y="6084004"/>
            <a:ext cx="2289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>
                <a:latin typeface="Century Gothic" pitchFamily="34" charset="0"/>
              </a:rPr>
              <a:t>*Média </a:t>
            </a:r>
            <a:r>
              <a:rPr lang="pt-BR" dirty="0" smtClean="0">
                <a:latin typeface="Century Gothic" pitchFamily="34" charset="0"/>
              </a:rPr>
              <a:t>aritmética</a:t>
            </a:r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População por faixa etária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9039524"/>
              </p:ext>
            </p:extLst>
          </p:nvPr>
        </p:nvGraphicFramePr>
        <p:xfrm>
          <a:off x="457200" y="1921232"/>
          <a:ext cx="829126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877"/>
                <a:gridCol w="1381877"/>
                <a:gridCol w="1381877"/>
                <a:gridCol w="1381877"/>
                <a:gridCol w="1381877"/>
                <a:gridCol w="13818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 a</a:t>
                      </a:r>
                      <a:r>
                        <a:rPr lang="pt-BR" baseline="0" dirty="0" smtClean="0"/>
                        <a:t> 14 anos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 a 29 anos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 a 39 anos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 a 59 anos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60 anos</a:t>
                      </a:r>
                    </a:p>
                    <a:p>
                      <a:pPr algn="ctr"/>
                      <a:r>
                        <a:rPr lang="pt-BR" dirty="0" smtClean="0"/>
                        <a:t>Ou mais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C.</a:t>
                      </a:r>
                      <a:r>
                        <a:rPr lang="pt-BR" sz="1400" baseline="0" dirty="0" smtClean="0"/>
                        <a:t> da Penha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4.165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3.405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1.411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1.691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1.110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Floresta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8.939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8.536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4.099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4.894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2.817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Itacuruba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1.351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1.236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777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396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Jatobá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3.844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3.819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1.975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2.846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1.479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Petrolândia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9.864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9.339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4.717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5.904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2.668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Tacaratu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6.698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6.133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2.916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3.878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2.443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TERRITÓRIO</a:t>
                      </a:r>
                      <a:endParaRPr lang="pt-B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34.861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32.468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15.727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19.990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10.913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77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dirty="0" smtClean="0">
                <a:solidFill>
                  <a:schemeClr val="tx1"/>
                </a:solidFill>
                <a:latin typeface="Century Gothic" pitchFamily="34" charset="0"/>
              </a:rPr>
              <a:t>Educação</a:t>
            </a:r>
            <a:endParaRPr lang="pt-B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aphicFrame>
        <p:nvGraphicFramePr>
          <p:cNvPr id="6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93781"/>
              </p:ext>
            </p:extLst>
          </p:nvPr>
        </p:nvGraphicFramePr>
        <p:xfrm>
          <a:off x="457200" y="1902440"/>
          <a:ext cx="83820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Matrículas     Pré-</a:t>
                      </a:r>
                      <a:r>
                        <a:rPr lang="pt-BR" baseline="0" dirty="0" smtClean="0"/>
                        <a:t>Escolar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Matrículas ensino fundamental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Matrículas ensino médio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da Penha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2.537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Floresta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5.709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1.578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Itacuruba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873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Jatobá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2.727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697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Petrolândia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1.331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6.425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1.623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Tacaratu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771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3.544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1.366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ITAPARICA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4.140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21.815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6.157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627784" y="4941168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   				 </a:t>
            </a:r>
            <a:r>
              <a:rPr lang="pt-BR" dirty="0" smtClean="0"/>
              <a:t> </a:t>
            </a:r>
            <a:r>
              <a:rPr lang="pt-BR" sz="1000" dirty="0" smtClean="0"/>
              <a:t>Fonte: Ministério da </a:t>
            </a:r>
            <a:r>
              <a:rPr lang="pt-BR" sz="1000" dirty="0" smtClean="0"/>
              <a:t>Educação, 2012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Century Gothic" pitchFamily="34" charset="0"/>
              </a:rPr>
              <a:t>Caracterização econômica </a:t>
            </a:r>
            <a:endParaRPr lang="pt-BR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8994550"/>
              </p:ext>
            </p:extLst>
          </p:nvPr>
        </p:nvGraphicFramePr>
        <p:xfrm>
          <a:off x="1979712" y="1700808"/>
          <a:ext cx="5531044" cy="39084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93136"/>
                <a:gridCol w="1518954"/>
                <a:gridCol w="15189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MUNICÍPIO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PIB PER CAPITA </a:t>
                      </a:r>
                    </a:p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(R$ 1,00)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PIB</a:t>
                      </a:r>
                    </a:p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(R$ 1000,00)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C. da Penha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4.542,81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effectLst/>
                        </a:rPr>
                        <a:t>54.473</a:t>
                      </a:r>
                    </a:p>
                  </a:txBody>
                  <a:tcPr marT="95250" marB="2857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Floresta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11.314,66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339.134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Itacuruba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7.624,86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35.997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Jatobá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4.959,39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80.060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entury Gothic" pitchFamily="34" charset="0"/>
                        </a:rPr>
                        <a:t>Petrolândia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19.212,21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entury Gothic" pitchFamily="34" charset="0"/>
                        </a:rPr>
                        <a:t>816.787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latin typeface="Century Gothic" pitchFamily="34" charset="0"/>
                        </a:rPr>
                        <a:t>Tacaratu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4.712,06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107.524</a:t>
                      </a:r>
                      <a:endParaRPr lang="pt-BR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Century Gothic" pitchFamily="34" charset="0"/>
                        </a:rPr>
                        <a:t>TERRITÓRIO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8.727,67*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1.433.975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Century Gothic" pitchFamily="34" charset="0"/>
                        </a:rPr>
                        <a:t>ESTADO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12.648,00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Century Gothic" pitchFamily="34" charset="0"/>
                        </a:rPr>
                        <a:t>117.340.092</a:t>
                      </a:r>
                      <a:endParaRPr lang="pt-BR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 flipH="1">
            <a:off x="6228184" y="596753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Century Gothic" pitchFamily="34" charset="0"/>
              </a:rPr>
              <a:t>Fonte: IBGE 2012</a:t>
            </a:r>
          </a:p>
          <a:p>
            <a:pPr algn="r"/>
            <a:r>
              <a:rPr lang="pt-BR" sz="1400" dirty="0" smtClean="0">
                <a:latin typeface="Century Gothic" pitchFamily="34" charset="0"/>
              </a:rPr>
              <a:t>*média aritmética</a:t>
            </a:r>
            <a:endParaRPr lang="pt-BR" sz="1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Emprego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91320449"/>
              </p:ext>
            </p:extLst>
          </p:nvPr>
        </p:nvGraphicFramePr>
        <p:xfrm>
          <a:off x="467544" y="1628800"/>
          <a:ext cx="8136904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Município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Pessoal ocupado (Pessoas)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Desempregados (%)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Taxa de ocupação</a:t>
                      </a:r>
                      <a:r>
                        <a:rPr lang="pt-BR" sz="1600" baseline="0" dirty="0" smtClean="0"/>
                        <a:t> AGROPECUÁRIA (%)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C. da Penha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3.690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63,8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Floresta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12.192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40,4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Itacuruba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1.591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33,6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Jatobá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5.140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38,5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Petrolândia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13.034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39,5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Tacaratu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8.666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49,8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TERRITÓRIO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44.313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4,1*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44,3*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 flipH="1">
            <a:off x="6228184" y="596753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Century Gothic" pitchFamily="34" charset="0"/>
              </a:rPr>
              <a:t>Fonte: IBGE 2012</a:t>
            </a:r>
          </a:p>
          <a:p>
            <a:pPr algn="r"/>
            <a:r>
              <a:rPr lang="pt-BR" sz="1400" dirty="0" smtClean="0">
                <a:latin typeface="Century Gothic" pitchFamily="34" charset="0"/>
              </a:rPr>
              <a:t>*média aritmética</a:t>
            </a:r>
            <a:endParaRPr lang="pt-BR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1881</TotalTime>
  <Words>1010</Words>
  <Application>Microsoft Office PowerPoint</Application>
  <PresentationFormat>Apresentação na tela (4:3)</PresentationFormat>
  <Paragraphs>703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Concurso</vt:lpstr>
      <vt:lpstr>Diagnóstico Econômico do Território de Itaparica</vt:lpstr>
      <vt:lpstr>Território de Itaparica</vt:lpstr>
      <vt:lpstr>Território</vt:lpstr>
      <vt:lpstr>                                                                     Área territorial e densidade demográfica, ano 2012. </vt:lpstr>
      <vt:lpstr>Apresentação do PowerPoint</vt:lpstr>
      <vt:lpstr>População por faixa etária</vt:lpstr>
      <vt:lpstr>Apresentação do PowerPoint</vt:lpstr>
      <vt:lpstr>Caracterização econômica </vt:lpstr>
      <vt:lpstr>Emprego</vt:lpstr>
      <vt:lpstr>Programa Bolsa Família</vt:lpstr>
      <vt:lpstr>Programa Bolsa Família</vt:lpstr>
      <vt:lpstr>Valor Adicionado Bruto</vt:lpstr>
      <vt:lpstr>Valor Adicionado Bruto</vt:lpstr>
      <vt:lpstr>Produção da Pecuária e Agricultura</vt:lpstr>
      <vt:lpstr>Agricultura Familiar</vt:lpstr>
      <vt:lpstr>PRONAF</vt:lpstr>
      <vt:lpstr>PAA</vt:lpstr>
      <vt:lpstr>Empreendimentos</vt:lpstr>
      <vt:lpstr>Transferências Constitucionais</vt:lpstr>
      <vt:lpstr>Transferências Voluntárias</vt:lpstr>
      <vt:lpstr>Transferências Voluntárias</vt:lpstr>
      <vt:lpstr>MPES no território</vt:lpstr>
      <vt:lpstr>Lei geral</vt:lpstr>
      <vt:lpstr>Uso e Poder de Compra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do diagnóstico do território de itaparica</dc:title>
  <dc:creator>pe002379</dc:creator>
  <cp:lastModifiedBy>Keyla Patrícia</cp:lastModifiedBy>
  <cp:revision>178</cp:revision>
  <dcterms:created xsi:type="dcterms:W3CDTF">2015-07-21T19:25:10Z</dcterms:created>
  <dcterms:modified xsi:type="dcterms:W3CDTF">2015-11-11T01:49:26Z</dcterms:modified>
</cp:coreProperties>
</file>