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4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85" r:id="rId13"/>
    <p:sldId id="274" r:id="rId14"/>
    <p:sldId id="286" r:id="rId15"/>
    <p:sldId id="275" r:id="rId16"/>
    <p:sldId id="287" r:id="rId17"/>
    <p:sldId id="288" r:id="rId18"/>
    <p:sldId id="259" r:id="rId19"/>
    <p:sldId id="290" r:id="rId20"/>
    <p:sldId id="291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62" r:id="rId30"/>
  </p:sldIdLst>
  <p:sldSz cx="9144000" cy="6858000" type="screen4x3"/>
  <p:notesSz cx="6858000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BC0"/>
    <a:srgbClr val="CC0099"/>
    <a:srgbClr val="FFFF66"/>
    <a:srgbClr val="FF00FF"/>
    <a:srgbClr val="00FF00"/>
    <a:srgbClr val="003399"/>
    <a:srgbClr val="FF3300"/>
    <a:srgbClr val="C628C6"/>
    <a:srgbClr val="FFFFFF"/>
    <a:srgbClr val="1A46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2" autoAdjust="0"/>
    <p:restoredTop sz="94660"/>
  </p:normalViewPr>
  <p:slideViewPr>
    <p:cSldViewPr>
      <p:cViewPr>
        <p:scale>
          <a:sx n="84" d="100"/>
          <a:sy n="84" d="100"/>
        </p:scale>
        <p:origin x="-42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535D9-13D4-4E2B-AF7C-B81975B86A1B}" type="datetimeFigureOut">
              <a:rPr lang="zh-CN" altLang="en-US" smtClean="0"/>
              <a:pPr/>
              <a:t>2015/10/28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F640A-6326-4715-8FB1-029858259961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会议-商务-洽谈副本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altLang="zh-CN" smtClean="0"/>
              <a:t>Clique para editar o estilo do título mestre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altLang="zh-CN" smtClean="0"/>
              <a:t>Clique no ícone para adicionar uma imagem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altLang="zh-CN" smtClean="0"/>
              <a:t>Clique para editar os estilos do texto mestre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C165-286F-4829-B346-1E679C5713C8}" type="datetimeFigureOut">
              <a:rPr lang="zh-CN" altLang="en-US" smtClean="0"/>
              <a:pPr/>
              <a:t>2015/10/28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411-AF6C-4672-85EF-AD6EB7F524F3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CN" smtClean="0"/>
              <a:t>Clique para editar o estilo do título mestre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altLang="zh-CN" smtClean="0"/>
              <a:t>Clique para editar os estilos do texto mestre</a:t>
            </a:r>
          </a:p>
          <a:p>
            <a:pPr lvl="1"/>
            <a:r>
              <a:rPr lang="pt-BR" altLang="zh-CN" smtClean="0"/>
              <a:t>Segundo nível</a:t>
            </a:r>
          </a:p>
          <a:p>
            <a:pPr lvl="2"/>
            <a:r>
              <a:rPr lang="pt-BR" altLang="zh-CN" smtClean="0"/>
              <a:t>Terceiro nível</a:t>
            </a:r>
          </a:p>
          <a:p>
            <a:pPr lvl="3"/>
            <a:r>
              <a:rPr lang="pt-BR" altLang="zh-CN" smtClean="0"/>
              <a:t>Quarto nível</a:t>
            </a:r>
          </a:p>
          <a:p>
            <a:pPr lvl="4"/>
            <a:r>
              <a:rPr lang="pt-BR" altLang="zh-CN" smtClean="0"/>
              <a:t>Quinto nível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C165-286F-4829-B346-1E679C5713C8}" type="datetimeFigureOut">
              <a:rPr lang="zh-CN" altLang="en-US" smtClean="0"/>
              <a:pPr/>
              <a:t>2015/10/28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411-AF6C-4672-85EF-AD6EB7F524F3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altLang="zh-CN" smtClean="0"/>
              <a:t>Clique para editar o estilo do título mestre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altLang="zh-CN" smtClean="0"/>
              <a:t>Clique para editar os estilos do texto mestre</a:t>
            </a:r>
          </a:p>
          <a:p>
            <a:pPr lvl="1"/>
            <a:r>
              <a:rPr lang="pt-BR" altLang="zh-CN" smtClean="0"/>
              <a:t>Segundo nível</a:t>
            </a:r>
          </a:p>
          <a:p>
            <a:pPr lvl="2"/>
            <a:r>
              <a:rPr lang="pt-BR" altLang="zh-CN" smtClean="0"/>
              <a:t>Terceiro nível</a:t>
            </a:r>
          </a:p>
          <a:p>
            <a:pPr lvl="3"/>
            <a:r>
              <a:rPr lang="pt-BR" altLang="zh-CN" smtClean="0"/>
              <a:t>Quarto nível</a:t>
            </a:r>
          </a:p>
          <a:p>
            <a:pPr lvl="4"/>
            <a:r>
              <a:rPr lang="pt-BR" altLang="zh-CN" smtClean="0"/>
              <a:t>Quinto nível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C165-286F-4829-B346-1E679C5713C8}" type="datetimeFigureOut">
              <a:rPr lang="zh-CN" altLang="en-US" smtClean="0"/>
              <a:pPr/>
              <a:t>2015/10/28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411-AF6C-4672-85EF-AD6EB7F524F3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会议-商务-洽谈副本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会议-商务-洽谈副本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571502" y="2000256"/>
            <a:ext cx="3500432" cy="4071950"/>
          </a:xfrm>
        </p:spPr>
        <p:txBody>
          <a:bodyPr/>
          <a:lstStyle/>
          <a:p>
            <a:r>
              <a:rPr lang="pt-BR" altLang="zh-CN" smtClean="0"/>
              <a:t>Clique no ícone para adicionar uma imagem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广告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1692"/>
            <a:ext cx="9144000" cy="7022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CN" smtClean="0"/>
              <a:t>Clique para editar o estilo do título mestre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altLang="zh-CN" smtClean="0"/>
              <a:t>Clique para editar os estilos do texto mestre</a:t>
            </a:r>
          </a:p>
          <a:p>
            <a:pPr lvl="1"/>
            <a:r>
              <a:rPr lang="pt-BR" altLang="zh-CN" smtClean="0"/>
              <a:t>Segundo nível</a:t>
            </a:r>
          </a:p>
          <a:p>
            <a:pPr lvl="2"/>
            <a:r>
              <a:rPr lang="pt-BR" altLang="zh-CN" smtClean="0"/>
              <a:t>Terceiro nível</a:t>
            </a:r>
          </a:p>
          <a:p>
            <a:pPr lvl="3"/>
            <a:r>
              <a:rPr lang="pt-BR" altLang="zh-CN" smtClean="0"/>
              <a:t>Quarto nível</a:t>
            </a:r>
          </a:p>
          <a:p>
            <a:pPr lvl="4"/>
            <a:r>
              <a:rPr lang="pt-BR" altLang="zh-CN" smtClean="0"/>
              <a:t>Quinto nível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altLang="zh-CN" smtClean="0"/>
              <a:t>Clique para editar os estilos do texto mestre</a:t>
            </a:r>
          </a:p>
          <a:p>
            <a:pPr lvl="1"/>
            <a:r>
              <a:rPr lang="pt-BR" altLang="zh-CN" smtClean="0"/>
              <a:t>Segundo nível</a:t>
            </a:r>
          </a:p>
          <a:p>
            <a:pPr lvl="2"/>
            <a:r>
              <a:rPr lang="pt-BR" altLang="zh-CN" smtClean="0"/>
              <a:t>Terceiro nível</a:t>
            </a:r>
          </a:p>
          <a:p>
            <a:pPr lvl="3"/>
            <a:r>
              <a:rPr lang="pt-BR" altLang="zh-CN" smtClean="0"/>
              <a:t>Quarto nível</a:t>
            </a:r>
          </a:p>
          <a:p>
            <a:pPr lvl="4"/>
            <a:r>
              <a:rPr lang="pt-BR" altLang="zh-CN" smtClean="0"/>
              <a:t>Quinto nível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C165-286F-4829-B346-1E679C5713C8}" type="datetimeFigureOut">
              <a:rPr lang="zh-CN" altLang="en-US" smtClean="0"/>
              <a:pPr/>
              <a:t>2015/10/28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411-AF6C-4672-85EF-AD6EB7F524F3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zh-CN" smtClean="0"/>
              <a:t>Clique para editar o estilo do título mestre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altLang="zh-CN" smtClean="0"/>
              <a:t>Clique para editar os estilos do texto mestre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altLang="zh-CN" smtClean="0"/>
              <a:t>Clique para editar os estilos do texto mestre</a:t>
            </a:r>
          </a:p>
          <a:p>
            <a:pPr lvl="1"/>
            <a:r>
              <a:rPr lang="pt-BR" altLang="zh-CN" smtClean="0"/>
              <a:t>Segundo nível</a:t>
            </a:r>
          </a:p>
          <a:p>
            <a:pPr lvl="2"/>
            <a:r>
              <a:rPr lang="pt-BR" altLang="zh-CN" smtClean="0"/>
              <a:t>Terceiro nível</a:t>
            </a:r>
          </a:p>
          <a:p>
            <a:pPr lvl="3"/>
            <a:r>
              <a:rPr lang="pt-BR" altLang="zh-CN" smtClean="0"/>
              <a:t>Quarto nível</a:t>
            </a:r>
          </a:p>
          <a:p>
            <a:pPr lvl="4"/>
            <a:r>
              <a:rPr lang="pt-BR" altLang="zh-CN" smtClean="0"/>
              <a:t>Quinto nível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altLang="zh-CN" smtClean="0"/>
              <a:t>Clique para editar os estilos do texto mestre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altLang="zh-CN" smtClean="0"/>
              <a:t>Clique para editar os estilos do texto mestre</a:t>
            </a:r>
          </a:p>
          <a:p>
            <a:pPr lvl="1"/>
            <a:r>
              <a:rPr lang="pt-BR" altLang="zh-CN" smtClean="0"/>
              <a:t>Segundo nível</a:t>
            </a:r>
          </a:p>
          <a:p>
            <a:pPr lvl="2"/>
            <a:r>
              <a:rPr lang="pt-BR" altLang="zh-CN" smtClean="0"/>
              <a:t>Terceiro nível</a:t>
            </a:r>
          </a:p>
          <a:p>
            <a:pPr lvl="3"/>
            <a:r>
              <a:rPr lang="pt-BR" altLang="zh-CN" smtClean="0"/>
              <a:t>Quarto nível</a:t>
            </a:r>
          </a:p>
          <a:p>
            <a:pPr lvl="4"/>
            <a:r>
              <a:rPr lang="pt-BR" altLang="zh-CN" smtClean="0"/>
              <a:t>Quinto nível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C165-286F-4829-B346-1E679C5713C8}" type="datetimeFigureOut">
              <a:rPr lang="zh-CN" altLang="en-US" smtClean="0"/>
              <a:pPr/>
              <a:t>2015/10/28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411-AF6C-4672-85EF-AD6EB7F524F3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CN" smtClean="0"/>
              <a:t>Clique para editar o estilo do título mestre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C165-286F-4829-B346-1E679C5713C8}" type="datetimeFigureOut">
              <a:rPr lang="zh-CN" altLang="en-US" smtClean="0"/>
              <a:pPr/>
              <a:t>2015/10/28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411-AF6C-4672-85EF-AD6EB7F524F3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C165-286F-4829-B346-1E679C5713C8}" type="datetimeFigureOut">
              <a:rPr lang="zh-CN" altLang="en-US" smtClean="0"/>
              <a:pPr/>
              <a:t>2015/10/28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411-AF6C-4672-85EF-AD6EB7F524F3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altLang="zh-CN" smtClean="0"/>
              <a:t>Clique para editar o estilo do título mestre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altLang="zh-CN" smtClean="0"/>
              <a:t>Clique para editar os estilos do texto mestre</a:t>
            </a:r>
          </a:p>
          <a:p>
            <a:pPr lvl="1"/>
            <a:r>
              <a:rPr lang="pt-BR" altLang="zh-CN" smtClean="0"/>
              <a:t>Segundo nível</a:t>
            </a:r>
          </a:p>
          <a:p>
            <a:pPr lvl="2"/>
            <a:r>
              <a:rPr lang="pt-BR" altLang="zh-CN" smtClean="0"/>
              <a:t>Terceiro nível</a:t>
            </a:r>
          </a:p>
          <a:p>
            <a:pPr lvl="3"/>
            <a:r>
              <a:rPr lang="pt-BR" altLang="zh-CN" smtClean="0"/>
              <a:t>Quarto nível</a:t>
            </a:r>
          </a:p>
          <a:p>
            <a:pPr lvl="4"/>
            <a:r>
              <a:rPr lang="pt-BR" altLang="zh-CN" smtClean="0"/>
              <a:t>Quinto nível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altLang="zh-CN" smtClean="0"/>
              <a:t>Clique para editar os estilos do texto mestre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C165-286F-4829-B346-1E679C5713C8}" type="datetimeFigureOut">
              <a:rPr lang="zh-CN" altLang="en-US" smtClean="0"/>
              <a:pPr/>
              <a:t>2015/10/28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411-AF6C-4672-85EF-AD6EB7F524F3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8C165-286F-4829-B346-1E679C5713C8}" type="datetimeFigureOut">
              <a:rPr lang="zh-CN" altLang="en-US" smtClean="0"/>
              <a:pPr/>
              <a:t>2015/10/28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A6411-AF6C-4672-85EF-AD6EB7F524F3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492896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A465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EMPREENDEDORISMO, PLANEJAMENTO E OPORTUNIDADE DE NEGÓCIOS – FLORESTA/PE</a:t>
            </a:r>
            <a:endParaRPr lang="zh-CN" alt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1A4652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5877272"/>
            <a:ext cx="37085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Aloisio Ferraz</a:t>
            </a:r>
            <a:endParaRPr lang="zh-CN" altLang="en-US" sz="3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23728" y="1655220"/>
            <a:ext cx="48245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cap="small" dirty="0" smtClean="0">
                <a:solidFill>
                  <a:srgbClr val="FFFF00"/>
                </a:solidFill>
              </a:rPr>
              <a:t>ITAPARICA: Pessoal Ocupado nos Estabelecimentos Agropecuários - 2006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195736" y="1916832"/>
          <a:ext cx="5788872" cy="2230741"/>
        </p:xfrm>
        <a:graphic>
          <a:graphicData uri="http://schemas.openxmlformats.org/drawingml/2006/table">
            <a:tbl>
              <a:tblPr/>
              <a:tblGrid>
                <a:gridCol w="881873"/>
                <a:gridCol w="590939"/>
                <a:gridCol w="643424"/>
                <a:gridCol w="643424"/>
                <a:gridCol w="604547"/>
                <a:gridCol w="592235"/>
                <a:gridCol w="644072"/>
                <a:gridCol w="644072"/>
                <a:gridCol w="544286"/>
              </a:tblGrid>
              <a:tr h="43054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MUNICÍPIOS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1995 (T)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2013 (T)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MILHO</a:t>
                      </a:r>
                      <a:endParaRPr lang="pt-BR" sz="8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FEIJÃO</a:t>
                      </a:r>
                      <a:endParaRPr lang="pt-BR" sz="8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MANDIOCA</a:t>
                      </a:r>
                      <a:endParaRPr lang="pt-BR" sz="8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MILHO</a:t>
                      </a:r>
                      <a:endParaRPr lang="pt-BR" sz="8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FEIJÃO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MANDIOCA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1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Floresta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360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1.080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1.696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Petrolândia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1.745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3.600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5.705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168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588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6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Tacaratu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1.640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2.444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10.800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14.884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376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376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2.360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4.445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15.480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22.285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183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796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979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1" name="Retângulo 30"/>
          <p:cNvSpPr/>
          <p:nvPr/>
        </p:nvSpPr>
        <p:spPr>
          <a:xfrm>
            <a:off x="2195736" y="4293096"/>
            <a:ext cx="11176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cap="small" dirty="0" smtClean="0">
                <a:solidFill>
                  <a:srgbClr val="FFFF00"/>
                </a:solidFill>
              </a:rPr>
              <a:t>FONTE: Condepe/Fidem</a:t>
            </a:r>
            <a:endParaRPr lang="pt-BR" sz="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23728" y="1655220"/>
            <a:ext cx="48245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cap="small" dirty="0" smtClean="0">
                <a:solidFill>
                  <a:srgbClr val="FFFF00"/>
                </a:solidFill>
              </a:rPr>
              <a:t>ESTIMATIVA DE PERDAS/ANO - 3 Municípios: 2013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2195736" y="5373216"/>
            <a:ext cx="11176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cap="small" dirty="0" smtClean="0">
                <a:solidFill>
                  <a:srgbClr val="FFFF00"/>
                </a:solidFill>
              </a:rPr>
              <a:t>FONTE: Condepe/Fidem</a:t>
            </a:r>
            <a:endParaRPr lang="pt-BR" sz="800" dirty="0">
              <a:solidFill>
                <a:srgbClr val="FFFF00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95736" y="1885280"/>
          <a:ext cx="4531606" cy="3415928"/>
        </p:xfrm>
        <a:graphic>
          <a:graphicData uri="http://schemas.openxmlformats.org/drawingml/2006/table">
            <a:tbl>
              <a:tblPr/>
              <a:tblGrid>
                <a:gridCol w="1422614"/>
                <a:gridCol w="986039"/>
                <a:gridCol w="984969"/>
                <a:gridCol w="1137984"/>
              </a:tblGrid>
              <a:tr h="607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DISCRIMINAÇÃO</a:t>
                      </a:r>
                      <a:endParaRPr lang="pt-BR" sz="9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7" marR="5778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DIF. PRODUÇÃO 2013/1995</a:t>
                      </a:r>
                      <a:endParaRPr lang="pt-BR" sz="900" kern="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(t)</a:t>
                      </a:r>
                      <a:endParaRPr lang="pt-BR" sz="9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7" marR="5778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PREÇO PRODUTOR R$/t (2013)</a:t>
                      </a:r>
                      <a:endParaRPr lang="pt-BR" sz="9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7" marR="5778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(R$/ANO)</a:t>
                      </a:r>
                      <a:endParaRPr lang="pt-BR" sz="9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7" marR="5778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Milho</a:t>
                      </a:r>
                      <a:endParaRPr lang="pt-BR" sz="9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7" marR="5778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2.177</a:t>
                      </a:r>
                      <a:endParaRPr lang="pt-BR" sz="9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7" marR="5778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pt-BR" sz="9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7" marR="5778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1.088.500</a:t>
                      </a:r>
                      <a:endParaRPr lang="pt-BR" sz="9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7" marR="5778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08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Feijão</a:t>
                      </a:r>
                      <a:endParaRPr lang="pt-BR" sz="9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7" marR="57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4.262</a:t>
                      </a:r>
                      <a:endParaRPr lang="pt-BR" sz="9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7" marR="57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2.200</a:t>
                      </a:r>
                      <a:endParaRPr lang="pt-BR" sz="9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7" marR="57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9.376.400</a:t>
                      </a:r>
                      <a:endParaRPr lang="pt-BR" sz="9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7" marR="57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0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Mandioca</a:t>
                      </a:r>
                      <a:endParaRPr lang="pt-BR" sz="9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7" marR="57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14.684</a:t>
                      </a:r>
                      <a:endParaRPr lang="pt-BR" sz="9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7" marR="57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330</a:t>
                      </a:r>
                      <a:endParaRPr lang="pt-BR" sz="9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7" marR="57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4.845.720</a:t>
                      </a:r>
                      <a:endParaRPr lang="pt-BR" sz="9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7" marR="57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pt-BR" sz="9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7" marR="5778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9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7" marR="5778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9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7" marR="5778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15.310.620</a:t>
                      </a:r>
                      <a:endParaRPr lang="pt-BR" sz="9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7" marR="57782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267744" y="5589240"/>
            <a:ext cx="28860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–"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Redução de rebanho;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–"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C</a:t>
            </a:r>
            <a:r>
              <a:rPr lang="pt-BR" sz="1000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rial" pitchFamily="34" charset="0"/>
              </a:rPr>
              <a:t>ulturas permanentes;</a:t>
            </a:r>
          </a:p>
          <a:p>
            <a:pPr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–"/>
              <a:tabLst/>
            </a:pPr>
            <a:r>
              <a:rPr lang="pt-BR" sz="1000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rial" pitchFamily="34" charset="0"/>
              </a:rPr>
              <a:t>Pastagens;</a:t>
            </a:r>
          </a:p>
          <a:p>
            <a:pPr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–"/>
              <a:tabLst/>
            </a:pPr>
            <a:r>
              <a:rPr lang="pt-BR" sz="1000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rial" pitchFamily="34" charset="0"/>
              </a:rPr>
              <a:t>Vendas antecipadas;</a:t>
            </a:r>
          </a:p>
          <a:p>
            <a:pPr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–"/>
              <a:tabLst/>
            </a:pPr>
            <a:r>
              <a:rPr lang="pt-BR" sz="1000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rial" pitchFamily="34" charset="0"/>
              </a:rPr>
              <a:t>Queda da produtividade;</a:t>
            </a:r>
          </a:p>
          <a:p>
            <a:pPr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–"/>
              <a:tabLst/>
            </a:pPr>
            <a:r>
              <a:rPr lang="pt-BR" sz="1000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rial" pitchFamily="34" charset="0"/>
              </a:rPr>
              <a:t>Recuperação? 20 anos;</a:t>
            </a:r>
          </a:p>
          <a:p>
            <a:pPr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–"/>
              <a:tabLst/>
            </a:pPr>
            <a:r>
              <a:rPr lang="pt-BR" sz="1000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rial" pitchFamily="34" charset="0"/>
              </a:rPr>
              <a:t>Recuperação de investimentos (6 anos de seca).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12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50" name="Grupo 49"/>
          <p:cNvGrpSpPr/>
          <p:nvPr/>
        </p:nvGrpSpPr>
        <p:grpSpPr>
          <a:xfrm>
            <a:off x="395536" y="1772816"/>
            <a:ext cx="5085612" cy="4968552"/>
            <a:chOff x="395536" y="1772816"/>
            <a:chExt cx="5085612" cy="4968552"/>
          </a:xfrm>
        </p:grpSpPr>
        <p:grpSp>
          <p:nvGrpSpPr>
            <p:cNvPr id="72709" name="Group 5"/>
            <p:cNvGrpSpPr>
              <a:grpSpLocks/>
            </p:cNvGrpSpPr>
            <p:nvPr/>
          </p:nvGrpSpPr>
          <p:grpSpPr bwMode="auto">
            <a:xfrm>
              <a:off x="1682684" y="3104912"/>
              <a:ext cx="2472546" cy="2376161"/>
              <a:chOff x="4356" y="4759"/>
              <a:chExt cx="4094" cy="4066"/>
            </a:xfrm>
          </p:grpSpPr>
          <p:sp>
            <p:nvSpPr>
              <p:cNvPr id="72710" name="shape_0"/>
              <p:cNvSpPr>
                <a:spLocks noChangeArrowheads="1"/>
              </p:cNvSpPr>
              <p:nvPr/>
            </p:nvSpPr>
            <p:spPr bwMode="auto">
              <a:xfrm>
                <a:off x="4356" y="4759"/>
                <a:ext cx="4094" cy="4066"/>
              </a:xfrm>
              <a:prstGeom prst="ellipse">
                <a:avLst/>
              </a:prstGeom>
              <a:solidFill>
                <a:srgbClr val="FFFF00">
                  <a:alpha val="59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711" name="shape_0"/>
              <p:cNvSpPr txBox="1">
                <a:spLocks noChangeArrowheads="1"/>
              </p:cNvSpPr>
              <p:nvPr/>
            </p:nvSpPr>
            <p:spPr bwMode="auto">
              <a:xfrm>
                <a:off x="4848" y="5909"/>
                <a:ext cx="3100" cy="22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2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FLORESTA</a:t>
                </a:r>
                <a:endPara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32 mil/</a:t>
                </a:r>
                <a:r>
                  <a:rPr kumimoji="0" lang="pt-BR" sz="11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hab</a:t>
                </a:r>
                <a:endParaRPr kumimoji="0" lang="pt-B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PIB Per Capita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igual Média de PE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(48% do Recife – 2012)</a:t>
                </a:r>
                <a:endPara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9" name="Grupo 48"/>
            <p:cNvGrpSpPr/>
            <p:nvPr/>
          </p:nvGrpSpPr>
          <p:grpSpPr>
            <a:xfrm>
              <a:off x="395536" y="1772816"/>
              <a:ext cx="5085612" cy="4968552"/>
              <a:chOff x="395536" y="1772816"/>
              <a:chExt cx="5085612" cy="4968552"/>
            </a:xfrm>
          </p:grpSpPr>
          <p:grpSp>
            <p:nvGrpSpPr>
              <p:cNvPr id="40" name="Grupo 39"/>
              <p:cNvGrpSpPr/>
              <p:nvPr/>
            </p:nvGrpSpPr>
            <p:grpSpPr>
              <a:xfrm>
                <a:off x="1043608" y="2132856"/>
                <a:ext cx="1197180" cy="1159146"/>
                <a:chOff x="1179936" y="2278663"/>
                <a:chExt cx="1197180" cy="1159146"/>
              </a:xfrm>
            </p:grpSpPr>
            <p:sp>
              <p:nvSpPr>
                <p:cNvPr id="72714" name="shape_0"/>
                <p:cNvSpPr>
                  <a:spLocks noChangeArrowheads="1"/>
                </p:cNvSpPr>
                <p:nvPr/>
              </p:nvSpPr>
              <p:spPr bwMode="auto">
                <a:xfrm>
                  <a:off x="1179936" y="2278663"/>
                  <a:ext cx="1197180" cy="11591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2715" name="shape_0"/>
                <p:cNvSpPr txBox="1">
                  <a:spLocks noChangeArrowheads="1"/>
                </p:cNvSpPr>
                <p:nvPr/>
              </p:nvSpPr>
              <p:spPr bwMode="auto">
                <a:xfrm>
                  <a:off x="1179936" y="2577948"/>
                  <a:ext cx="1153712" cy="57109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Cresc</a:t>
                  </a: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. População</a:t>
                  </a:r>
                  <a:endParaRPr kumimoji="0" 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inferior Petrolina</a:t>
                  </a:r>
                  <a:endParaRPr kumimoji="0" 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(Maior Serra Talhada</a:t>
                  </a:r>
                  <a:endParaRPr kumimoji="0" 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e Salgueiro)</a:t>
                  </a:r>
                  <a:endParaRPr kumimoji="0" lang="pt-B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9" name="Grupo 38"/>
              <p:cNvGrpSpPr/>
              <p:nvPr/>
            </p:nvGrpSpPr>
            <p:grpSpPr>
              <a:xfrm>
                <a:off x="2411760" y="1772816"/>
                <a:ext cx="1197180" cy="1159146"/>
                <a:chOff x="2377116" y="1916832"/>
                <a:chExt cx="1197180" cy="1159146"/>
              </a:xfrm>
            </p:grpSpPr>
            <p:sp>
              <p:nvSpPr>
                <p:cNvPr id="72717" name="shape_0"/>
                <p:cNvSpPr>
                  <a:spLocks noChangeArrowheads="1"/>
                </p:cNvSpPr>
                <p:nvPr/>
              </p:nvSpPr>
              <p:spPr bwMode="auto">
                <a:xfrm>
                  <a:off x="2377116" y="1916832"/>
                  <a:ext cx="1197180" cy="11591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2718" name="shape_0"/>
                <p:cNvSpPr txBox="1">
                  <a:spLocks noChangeArrowheads="1"/>
                </p:cNvSpPr>
                <p:nvPr/>
              </p:nvSpPr>
              <p:spPr bwMode="auto">
                <a:xfrm>
                  <a:off x="2412736" y="2132856"/>
                  <a:ext cx="1129563" cy="72008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Cresc</a:t>
                  </a: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. população (29%) </a:t>
                  </a:r>
                  <a:endParaRPr kumimoji="0" 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acima da média/</a:t>
                  </a:r>
                  <a:endParaRPr kumimoji="0" 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Itaparica (2000/2015)</a:t>
                  </a:r>
                  <a:endParaRPr kumimoji="0" 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(Maior 50% - PE)</a:t>
                  </a:r>
                  <a:endParaRPr kumimoji="0" lang="pt-B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8" name="Grupo 37"/>
              <p:cNvGrpSpPr/>
              <p:nvPr/>
            </p:nvGrpSpPr>
            <p:grpSpPr>
              <a:xfrm>
                <a:off x="3707904" y="2204864"/>
                <a:ext cx="1197784" cy="1159146"/>
                <a:chOff x="3574296" y="2362837"/>
                <a:chExt cx="1197784" cy="1159146"/>
              </a:xfrm>
            </p:grpSpPr>
            <p:sp>
              <p:nvSpPr>
                <p:cNvPr id="72720" name="shape_0"/>
                <p:cNvSpPr>
                  <a:spLocks noChangeArrowheads="1"/>
                </p:cNvSpPr>
                <p:nvPr/>
              </p:nvSpPr>
              <p:spPr bwMode="auto">
                <a:xfrm>
                  <a:off x="3574900" y="2362837"/>
                  <a:ext cx="1197180" cy="11591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2721" name="shape_0"/>
                <p:cNvSpPr txBox="1">
                  <a:spLocks noChangeArrowheads="1"/>
                </p:cNvSpPr>
                <p:nvPr/>
              </p:nvSpPr>
              <p:spPr bwMode="auto">
                <a:xfrm>
                  <a:off x="3574296" y="2653939"/>
                  <a:ext cx="1188728" cy="56466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Investimento municipal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8,2% (2012) igual média.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Recife 11,5%,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Ipojuca 22,7%</a:t>
                  </a:r>
                  <a:endParaRPr kumimoji="0" lang="pt-B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1" name="Grupo 40"/>
              <p:cNvGrpSpPr/>
              <p:nvPr/>
            </p:nvGrpSpPr>
            <p:grpSpPr>
              <a:xfrm>
                <a:off x="395536" y="3356992"/>
                <a:ext cx="1197180" cy="1159146"/>
                <a:chOff x="467544" y="3383447"/>
                <a:chExt cx="1197180" cy="1159146"/>
              </a:xfrm>
            </p:grpSpPr>
            <p:sp>
              <p:nvSpPr>
                <p:cNvPr id="72723" name="shape_0"/>
                <p:cNvSpPr>
                  <a:spLocks noChangeArrowheads="1"/>
                </p:cNvSpPr>
                <p:nvPr/>
              </p:nvSpPr>
              <p:spPr bwMode="auto">
                <a:xfrm>
                  <a:off x="467544" y="3383447"/>
                  <a:ext cx="1197180" cy="11591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2724" name="shape_0"/>
                <p:cNvSpPr txBox="1">
                  <a:spLocks noChangeArrowheads="1"/>
                </p:cNvSpPr>
                <p:nvPr/>
              </p:nvSpPr>
              <p:spPr bwMode="auto">
                <a:xfrm>
                  <a:off x="539552" y="3645024"/>
                  <a:ext cx="1096962" cy="57606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25% Estabelecimentos</a:t>
                  </a:r>
                  <a:endParaRPr kumimoji="0" 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de Itaparica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±500/2014</a:t>
                  </a:r>
                  <a:endParaRPr kumimoji="0" lang="pt-B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7" name="Grupo 46"/>
              <p:cNvGrpSpPr/>
              <p:nvPr/>
            </p:nvGrpSpPr>
            <p:grpSpPr>
              <a:xfrm>
                <a:off x="4067944" y="4725144"/>
                <a:ext cx="1197180" cy="1159146"/>
                <a:chOff x="3965915" y="4613825"/>
                <a:chExt cx="1197180" cy="1159146"/>
              </a:xfrm>
            </p:grpSpPr>
            <p:sp>
              <p:nvSpPr>
                <p:cNvPr id="72726" name="shape_0"/>
                <p:cNvSpPr>
                  <a:spLocks noChangeArrowheads="1"/>
                </p:cNvSpPr>
                <p:nvPr/>
              </p:nvSpPr>
              <p:spPr bwMode="auto">
                <a:xfrm>
                  <a:off x="3965915" y="4613825"/>
                  <a:ext cx="1197180" cy="11591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2727" name="shape_0"/>
                <p:cNvSpPr txBox="1">
                  <a:spLocks noChangeArrowheads="1"/>
                </p:cNvSpPr>
                <p:nvPr/>
              </p:nvSpPr>
              <p:spPr bwMode="auto">
                <a:xfrm>
                  <a:off x="4067944" y="4941168"/>
                  <a:ext cx="990707" cy="59506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Pop Rural 32%.</a:t>
                  </a:r>
                  <a:endParaRPr kumimoji="0" lang="pt-B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(PE 20%).</a:t>
                  </a:r>
                  <a:endParaRPr kumimoji="0" lang="pt-B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3º Maior de Itaparica</a:t>
                  </a: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4" name="Grupo 43"/>
              <p:cNvGrpSpPr/>
              <p:nvPr/>
            </p:nvGrpSpPr>
            <p:grpSpPr>
              <a:xfrm>
                <a:off x="611560" y="4653136"/>
                <a:ext cx="1197180" cy="1159146"/>
                <a:chOff x="727748" y="4630858"/>
                <a:chExt cx="1197180" cy="1159146"/>
              </a:xfrm>
            </p:grpSpPr>
            <p:sp>
              <p:nvSpPr>
                <p:cNvPr id="72729" name="shape_0"/>
                <p:cNvSpPr>
                  <a:spLocks noChangeArrowheads="1"/>
                </p:cNvSpPr>
                <p:nvPr/>
              </p:nvSpPr>
              <p:spPr bwMode="auto">
                <a:xfrm>
                  <a:off x="727748" y="4630858"/>
                  <a:ext cx="1197180" cy="11591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2730" name="shape_0"/>
                <p:cNvSpPr txBox="1">
                  <a:spLocks noChangeArrowheads="1"/>
                </p:cNvSpPr>
                <p:nvPr/>
              </p:nvSpPr>
              <p:spPr bwMode="auto">
                <a:xfrm>
                  <a:off x="755576" y="4941168"/>
                  <a:ext cx="1108433" cy="55914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27% Empregos Formais</a:t>
                  </a:r>
                  <a:endParaRPr kumimoji="0" 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RD Itaparica (2º) 3.700</a:t>
                  </a:r>
                  <a:endParaRPr kumimoji="0" lang="pt-B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6" name="Grupo 45"/>
              <p:cNvGrpSpPr/>
              <p:nvPr/>
            </p:nvGrpSpPr>
            <p:grpSpPr>
              <a:xfrm>
                <a:off x="2915816" y="5545884"/>
                <a:ext cx="1223140" cy="1195484"/>
                <a:chOff x="2931936" y="5401868"/>
                <a:chExt cx="1223140" cy="1195484"/>
              </a:xfrm>
            </p:grpSpPr>
            <p:sp>
              <p:nvSpPr>
                <p:cNvPr id="72732" name="shape_0"/>
                <p:cNvSpPr>
                  <a:spLocks noChangeArrowheads="1"/>
                </p:cNvSpPr>
                <p:nvPr/>
              </p:nvSpPr>
              <p:spPr bwMode="auto">
                <a:xfrm>
                  <a:off x="2957896" y="5401868"/>
                  <a:ext cx="1197180" cy="119548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2733" name="shape_0"/>
                <p:cNvSpPr txBox="1">
                  <a:spLocks noChangeArrowheads="1"/>
                </p:cNvSpPr>
                <p:nvPr/>
              </p:nvSpPr>
              <p:spPr bwMode="auto">
                <a:xfrm>
                  <a:off x="2931936" y="5701152"/>
                  <a:ext cx="1223140" cy="77576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2º PIB Itaparica 22%/RD</a:t>
                  </a:r>
                  <a:endParaRPr kumimoji="0" 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(PIB Per Capita</a:t>
                  </a:r>
                  <a:endParaRPr kumimoji="0" 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próximo a Petrolina,</a:t>
                  </a:r>
                  <a:endParaRPr kumimoji="0" 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Serra Talhada e Salgueiro)</a:t>
                  </a:r>
                  <a:endParaRPr kumimoji="0" lang="pt-B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5" name="Grupo 44"/>
              <p:cNvGrpSpPr/>
              <p:nvPr/>
            </p:nvGrpSpPr>
            <p:grpSpPr>
              <a:xfrm>
                <a:off x="1603552" y="5510214"/>
                <a:ext cx="1260947" cy="1159146"/>
                <a:chOff x="1619672" y="5401868"/>
                <a:chExt cx="1260947" cy="1159146"/>
              </a:xfrm>
            </p:grpSpPr>
            <p:sp>
              <p:nvSpPr>
                <p:cNvPr id="72735" name="shape_0"/>
                <p:cNvSpPr>
                  <a:spLocks noChangeArrowheads="1"/>
                </p:cNvSpPr>
                <p:nvPr/>
              </p:nvSpPr>
              <p:spPr bwMode="auto">
                <a:xfrm>
                  <a:off x="1683439" y="5401868"/>
                  <a:ext cx="1197180" cy="1159146"/>
                </a:xfrm>
                <a:prstGeom prst="ellipse">
                  <a:avLst/>
                </a:prstGeom>
                <a:solidFill>
                  <a:schemeClr val="bg1">
                    <a:alpha val="97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2736" name="shape_0"/>
                <p:cNvSpPr txBox="1">
                  <a:spLocks noChangeArrowheads="1"/>
                </p:cNvSpPr>
                <p:nvPr/>
              </p:nvSpPr>
              <p:spPr bwMode="auto">
                <a:xfrm>
                  <a:off x="1619672" y="5661248"/>
                  <a:ext cx="1177861" cy="86409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-</a:t>
                  </a: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14% Est. Rurais/</a:t>
                  </a:r>
                  <a:endParaRPr kumimoji="0" 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3.400 pessoas ocupadas</a:t>
                  </a:r>
                  <a:endParaRPr kumimoji="0" 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(40% analfabetos)</a:t>
                  </a:r>
                  <a:endParaRPr kumimoji="0" 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- 17% Área com irrigação</a:t>
                  </a:r>
                  <a:endParaRPr kumimoji="0" lang="pt-B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8" name="Grupo 47"/>
              <p:cNvGrpSpPr/>
              <p:nvPr/>
            </p:nvGrpSpPr>
            <p:grpSpPr>
              <a:xfrm>
                <a:off x="4283968" y="3429000"/>
                <a:ext cx="1197180" cy="1159146"/>
                <a:chOff x="4155076" y="3437809"/>
                <a:chExt cx="1197180" cy="1159146"/>
              </a:xfrm>
            </p:grpSpPr>
            <p:sp>
              <p:nvSpPr>
                <p:cNvPr id="72738" name="shape_0"/>
                <p:cNvSpPr>
                  <a:spLocks noChangeArrowheads="1"/>
                </p:cNvSpPr>
                <p:nvPr/>
              </p:nvSpPr>
              <p:spPr bwMode="auto">
                <a:xfrm>
                  <a:off x="4155076" y="3437809"/>
                  <a:ext cx="1197180" cy="11591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2739" name="shape_0"/>
                <p:cNvSpPr txBox="1">
                  <a:spLocks noChangeArrowheads="1"/>
                </p:cNvSpPr>
                <p:nvPr/>
              </p:nvSpPr>
              <p:spPr bwMode="auto">
                <a:xfrm>
                  <a:off x="4302384" y="3870954"/>
                  <a:ext cx="966558" cy="31506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28% orçamento de Itaparica</a:t>
                  </a: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43" name="Retângulo com Canto Diagonal Aparado 42"/>
          <p:cNvSpPr/>
          <p:nvPr/>
        </p:nvSpPr>
        <p:spPr>
          <a:xfrm>
            <a:off x="5868144" y="3140968"/>
            <a:ext cx="3168352" cy="158417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CDB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1100" dirty="0" smtClean="0">
                <a:solidFill>
                  <a:schemeClr val="accent2">
                    <a:lumMod val="75000"/>
                  </a:schemeClr>
                </a:solidFill>
              </a:rPr>
              <a:t>Hoje 5 a 6% do potencial de irrigação (20 mil ha – 14 mil PTSF) – 60% do potencial EL/PTSF – Floresta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1100" dirty="0" smtClean="0">
                <a:solidFill>
                  <a:schemeClr val="accent2">
                    <a:lumMod val="75000"/>
                  </a:schemeClr>
                </a:solidFill>
              </a:rPr>
              <a:t>6.000 Empreendedores (20% População)</a:t>
            </a:r>
            <a:endParaRPr lang="pt-BR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23728" y="1655220"/>
            <a:ext cx="15841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cap="small" dirty="0" smtClean="0">
                <a:solidFill>
                  <a:srgbClr val="FFFF00"/>
                </a:solidFill>
              </a:rPr>
              <a:t>CRISE BRASILEIRA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195736" y="2079888"/>
          <a:ext cx="5256584" cy="861378"/>
        </p:xfrm>
        <a:graphic>
          <a:graphicData uri="http://schemas.openxmlformats.org/drawingml/2006/table">
            <a:tbl>
              <a:tblPr/>
              <a:tblGrid>
                <a:gridCol w="1224136"/>
                <a:gridCol w="288032"/>
                <a:gridCol w="3744416"/>
              </a:tblGrid>
              <a:tr h="111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u="sng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POLÍTICA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Governabilidade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Instabilidade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000" kern="5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Conflito de Poderes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907704" y="3284984"/>
          <a:ext cx="7056784" cy="160338"/>
        </p:xfrm>
        <a:graphic>
          <a:graphicData uri="http://schemas.openxmlformats.org/drawingml/2006/table">
            <a:tbl>
              <a:tblPr/>
              <a:tblGrid>
                <a:gridCol w="1512168"/>
                <a:gridCol w="288032"/>
                <a:gridCol w="5256584"/>
              </a:tblGrid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u="sng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ÉTICA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Corrupção – 5 dezenas de políticos, 1 dezena de construtoras, mais de 100 presos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195736" y="3789040"/>
          <a:ext cx="5256584" cy="2669664"/>
        </p:xfrm>
        <a:graphic>
          <a:graphicData uri="http://schemas.openxmlformats.org/drawingml/2006/table">
            <a:tbl>
              <a:tblPr/>
              <a:tblGrid>
                <a:gridCol w="1224136"/>
                <a:gridCol w="288032"/>
                <a:gridCol w="3744416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u="sng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ECONÔMICA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Descontrole de gastos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Desemprego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000" kern="5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Perda de poder de compra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Redução de investimentos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Atraso de cronograma de obras contra seca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000" kern="5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Aumento de impostos/CPMF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Queda de arrecadação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000" kern="5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Inflação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23728" y="1655220"/>
            <a:ext cx="25202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cap="small" dirty="0" smtClean="0">
                <a:solidFill>
                  <a:srgbClr val="FFFF00"/>
                </a:solidFill>
              </a:rPr>
              <a:t>SEBRAE/EMPREENDEDORISMO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267744" y="4725144"/>
            <a:ext cx="4248472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120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Agente de Difusão do Empreendedorismo</a:t>
            </a:r>
            <a:endParaRPr lang="pt-B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267744" y="2204864"/>
            <a:ext cx="5976664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120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Mais de 40 anos. 5 mil colaboradores/8mil Consultores</a:t>
            </a:r>
            <a:endParaRPr lang="pt-B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267744" y="2780928"/>
            <a:ext cx="3032369" cy="404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120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Fortalecimento do Empreendedorismo</a:t>
            </a:r>
            <a:endParaRPr lang="pt-B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267744" y="3429000"/>
            <a:ext cx="2290371" cy="404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120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Promoção do Conhecimento</a:t>
            </a:r>
            <a:endParaRPr lang="pt-B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267744" y="4077072"/>
            <a:ext cx="6696744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120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Cursos, Palestras, Seminários, Rodadas de Negócios – ambiente Positivo para Negócios</a:t>
            </a:r>
            <a:endParaRPr lang="pt-B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123728" y="2060848"/>
          <a:ext cx="6624736" cy="864096"/>
        </p:xfrm>
        <a:graphic>
          <a:graphicData uri="http://schemas.openxmlformats.org/drawingml/2006/table">
            <a:tbl>
              <a:tblPr/>
              <a:tblGrid>
                <a:gridCol w="2164542"/>
                <a:gridCol w="259745"/>
                <a:gridCol w="4200449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CONCEITO - 1950</a:t>
                      </a:r>
                      <a:endParaRPr lang="pt-BR" sz="12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2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Ato de transformar conhecimento em novos negócios.</a:t>
                      </a:r>
                      <a:endParaRPr lang="pt-BR" sz="12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Agregação de valor/identificação de oportunidades.</a:t>
                      </a:r>
                      <a:endParaRPr lang="pt-BR" sz="12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Iniciativas inovadoras.</a:t>
                      </a:r>
                      <a:endParaRPr lang="pt-BR" sz="12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979712" y="3789040"/>
          <a:ext cx="6552728" cy="1664653"/>
        </p:xfrm>
        <a:graphic>
          <a:graphicData uri="http://schemas.openxmlformats.org/drawingml/2006/table">
            <a:tbl>
              <a:tblPr/>
              <a:tblGrid>
                <a:gridCol w="2232248"/>
                <a:gridCol w="288032"/>
                <a:gridCol w="403244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INTERESSE PARA A SOCIEDADE</a:t>
                      </a: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Elemento de Política Pública</a:t>
                      </a: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Alavancador de negócios</a:t>
                      </a: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cap="small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2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Emprego e Renda</a:t>
                      </a: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r>
                        <a:rPr lang="pt-BR" sz="120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esenvolvimento Econômico</a:t>
                      </a: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907704" y="1700808"/>
          <a:ext cx="6696744" cy="823405"/>
        </p:xfrm>
        <a:graphic>
          <a:graphicData uri="http://schemas.openxmlformats.org/drawingml/2006/table">
            <a:tbl>
              <a:tblPr/>
              <a:tblGrid>
                <a:gridCol w="1944216"/>
                <a:gridCol w="216024"/>
                <a:gridCol w="453650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MPE </a:t>
                      </a: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27% PIB (2011), 40% massa salarial, 52% empregos, 54% do PIB/Comércio</a:t>
                      </a: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cap="small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2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300 mil MPE (58% MEI)</a:t>
                      </a: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907704" y="2708920"/>
          <a:ext cx="6624737" cy="3994468"/>
        </p:xfrm>
        <a:graphic>
          <a:graphicData uri="http://schemas.openxmlformats.org/drawingml/2006/table">
            <a:tbl>
              <a:tblPr/>
              <a:tblGrid>
                <a:gridCol w="1872208"/>
                <a:gridCol w="288032"/>
                <a:gridCol w="446449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u="sng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CARACTERÍSTICAS EMPREENDEDORAS</a:t>
                      </a: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cap="small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2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Assumir Riscos</a:t>
                      </a: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cap="small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Identificação de oportunidades/Soluções</a:t>
                      </a:r>
                      <a:endParaRPr lang="pt-BR" sz="12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cap="small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2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Reunir Conhecimento/Educação Permanente</a:t>
                      </a: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Tomar Decisões/Vontade de Trabalhar</a:t>
                      </a: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cap="small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2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Liderança, Dinamismo e Otimismo</a:t>
                      </a: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cap="small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2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Planejamento/Plano/Estudo</a:t>
                      </a: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Tino empresarial</a:t>
                      </a: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cap="small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cap="small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2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Habilidade para Liderar</a:t>
                      </a:r>
                      <a:endParaRPr lang="pt-BR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23728" y="1655220"/>
            <a:ext cx="25202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cap="small" dirty="0" smtClean="0">
                <a:solidFill>
                  <a:srgbClr val="FFFF00"/>
                </a:solidFill>
              </a:rPr>
              <a:t>PESQUISA GEM/SEBRAE 2013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2627784" y="3081276"/>
            <a:ext cx="626469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font377"/>
              </a:rPr>
              <a:t>Crescimento da Taxa de Empreendedorismo 53% de 2002 para 2013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font377"/>
              </a:rPr>
              <a:t>Com relação Mentalidade Empreendedora, 55% afirmam ter conhecimento para Novo Negócios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font377"/>
              </a:rPr>
              <a:t>61% NE afirmaram medo do fracasso não inibe negócios 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font377"/>
              </a:rPr>
              <a:t>87% NE assinalaram negócio como opção de carreira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font377"/>
              </a:rPr>
              <a:t>Aspiração de ter seu negócio no Nordeste ocupa 2º Lugar, perdendo para casa própria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font377"/>
              </a:rPr>
              <a:t>83% dos empreendedores NE não procuraram apoio.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font377"/>
              </a:rPr>
              <a:t>Dos que receberam apoio, 72% foi através do SEBRAE.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339752" y="1988840"/>
            <a:ext cx="9220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font377"/>
              </a:rPr>
              <a:t>68 Países</a:t>
            </a:r>
            <a:endParaRPr lang="pt-B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339752" y="2276872"/>
            <a:ext cx="16289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font377"/>
              </a:rPr>
              <a:t>89% do PIB Mundial</a:t>
            </a:r>
            <a:endParaRPr lang="pt-B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339752" y="2564904"/>
            <a:ext cx="19287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font377"/>
              </a:rPr>
              <a:t>No BR 10 mil entrevistas</a:t>
            </a:r>
            <a:endParaRPr lang="pt-B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39752" y="2852936"/>
            <a:ext cx="27606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font377"/>
              </a:rPr>
              <a:t>População 18 a 64 anos/123 milhões</a:t>
            </a:r>
            <a:endParaRPr lang="pt-B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" grpId="0"/>
      <p:bldP spid="9" grpId="0"/>
      <p:bldP spid="10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o 40"/>
          <p:cNvGrpSpPr/>
          <p:nvPr/>
        </p:nvGrpSpPr>
        <p:grpSpPr>
          <a:xfrm>
            <a:off x="635000" y="3692525"/>
            <a:ext cx="3652838" cy="1503363"/>
            <a:chOff x="635000" y="3692525"/>
            <a:chExt cx="3652838" cy="1503363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gray">
            <a:xfrm>
              <a:off x="635000" y="3692525"/>
              <a:ext cx="3652838" cy="1503363"/>
            </a:xfrm>
            <a:prstGeom prst="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56000">
                  <a:srgbClr val="399AB5"/>
                </a:gs>
                <a:gs pos="95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accent1"/>
              </a:outerShdw>
            </a:effectLst>
            <a:scene3d>
              <a:camera prst="legacyPerspectiveTopRight"/>
              <a:lightRig rig="legacyFlat3" dir="b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chemeClr val="accent5">
                  <a:lumMod val="75000"/>
                </a:schemeClr>
              </a:extrusionClr>
              <a:contourClr>
                <a:schemeClr val="accent5">
                  <a:lumMod val="50000"/>
                </a:schemeClr>
              </a:contour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gray">
            <a:xfrm>
              <a:off x="1259632" y="4221088"/>
              <a:ext cx="1773237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600" b="1" dirty="0" smtClean="0">
                  <a:solidFill>
                    <a:srgbClr val="F8F8F8"/>
                  </a:solidFill>
                  <a:ea typeface="宋体" charset="-122"/>
                </a:rPr>
                <a:t>52% Educação/</a:t>
              </a:r>
            </a:p>
            <a:p>
              <a:pPr algn="ctr" eaLnBrk="0" hangingPunct="0"/>
              <a:r>
                <a:rPr lang="en-US" altLang="zh-CN" sz="1600" b="1" dirty="0" err="1" smtClean="0">
                  <a:solidFill>
                    <a:srgbClr val="F8F8F8"/>
                  </a:solidFill>
                  <a:ea typeface="宋体" charset="-122"/>
                </a:rPr>
                <a:t>Capacitação</a:t>
              </a:r>
              <a:endParaRPr lang="en-US" altLang="zh-CN" sz="1600" b="1" dirty="0">
                <a:solidFill>
                  <a:srgbClr val="F8F8F8"/>
                </a:solidFill>
                <a:ea typeface="宋体" charset="-122"/>
              </a:endParaRP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636588" y="1757363"/>
            <a:ext cx="3652837" cy="1503362"/>
            <a:chOff x="636588" y="1757363"/>
            <a:chExt cx="3652837" cy="1503362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ltGray">
            <a:xfrm>
              <a:off x="636588" y="1757363"/>
              <a:ext cx="3652837" cy="150336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Bottom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gray">
            <a:xfrm>
              <a:off x="1403648" y="2060848"/>
              <a:ext cx="1701800" cy="7325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US" altLang="zh-CN" sz="1600" b="1" dirty="0" smtClean="0">
                  <a:solidFill>
                    <a:srgbClr val="F8F8F8"/>
                  </a:solidFill>
                  <a:ea typeface="宋体" charset="-122"/>
                </a:rPr>
                <a:t>70% Políticas Governamentais</a:t>
              </a:r>
              <a:endParaRPr lang="en-US" altLang="zh-CN" sz="1600" b="1" dirty="0">
                <a:solidFill>
                  <a:srgbClr val="F8F8F8"/>
                </a:solidFill>
                <a:ea typeface="宋体" charset="-122"/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4672013" y="1752600"/>
            <a:ext cx="3786187" cy="1503363"/>
            <a:chOff x="4672013" y="1752600"/>
            <a:chExt cx="3786187" cy="150336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gray">
            <a:xfrm>
              <a:off x="4672013" y="1752600"/>
              <a:ext cx="3786187" cy="1503363"/>
            </a:xfrm>
            <a:prstGeom prst="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56000">
                  <a:srgbClr val="399AB5"/>
                </a:gs>
                <a:gs pos="95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accent1"/>
              </a:outerShdw>
            </a:effectLst>
            <a:scene3d>
              <a:camera prst="legacyPerspectiveTopRight"/>
              <a:lightRig rig="legacyFlat3" dir="b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chemeClr val="accent5">
                  <a:lumMod val="75000"/>
                </a:schemeClr>
              </a:extrusionClr>
              <a:contourClr>
                <a:schemeClr val="accent5">
                  <a:lumMod val="50000"/>
                </a:schemeClr>
              </a:contour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gray">
            <a:xfrm>
              <a:off x="5868144" y="2204864"/>
              <a:ext cx="1773238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600" b="1" dirty="0" smtClean="0">
                  <a:solidFill>
                    <a:srgbClr val="F8F8F8"/>
                  </a:solidFill>
                  <a:ea typeface="宋体" charset="-122"/>
                </a:rPr>
                <a:t>32% Apoio Financeiro</a:t>
              </a:r>
              <a:endParaRPr lang="en-US" altLang="zh-CN" sz="1600" b="1" dirty="0">
                <a:solidFill>
                  <a:srgbClr val="F8F8F8"/>
                </a:solidFill>
                <a:ea typeface="宋体" charset="-122"/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4676775" y="3694113"/>
            <a:ext cx="3790950" cy="1493837"/>
            <a:chOff x="4676775" y="3694113"/>
            <a:chExt cx="3790950" cy="1493837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gray">
            <a:xfrm>
              <a:off x="4676775" y="3694113"/>
              <a:ext cx="3790950" cy="1493837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Bottom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gray">
            <a:xfrm>
              <a:off x="5868144" y="3933056"/>
              <a:ext cx="1701800" cy="1052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US" altLang="zh-CN" sz="1600" b="1" dirty="0" smtClean="0">
                  <a:solidFill>
                    <a:srgbClr val="F8F8F8"/>
                  </a:solidFill>
                  <a:ea typeface="宋体" charset="-122"/>
                  <a:cs typeface="Arial" pitchFamily="34" charset="0"/>
                </a:rPr>
                <a:t>24% Falta de Programa de Governo</a:t>
              </a:r>
              <a:endParaRPr lang="en-US" altLang="zh-CN" sz="1600" b="1" dirty="0">
                <a:solidFill>
                  <a:srgbClr val="F8F8F8"/>
                </a:solidFill>
                <a:ea typeface="宋体" charset="-122"/>
                <a:cs typeface="Arial" pitchFamily="34" charset="0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-142908" y="500042"/>
            <a:ext cx="9286908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251520" y="548680"/>
            <a:ext cx="8229600" cy="576064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lang="en-US" altLang="zh-CN" sz="1600" b="1" dirty="0" smtClean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3500430" y="2643182"/>
            <a:ext cx="1928826" cy="1928826"/>
            <a:chOff x="3500430" y="2643182"/>
            <a:chExt cx="1928826" cy="1928826"/>
          </a:xfrm>
        </p:grpSpPr>
        <p:pic>
          <p:nvPicPr>
            <p:cNvPr id="52" name="Picture 4" descr="LB_circle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0430" y="2643182"/>
              <a:ext cx="1928826" cy="1928826"/>
            </a:xfrm>
            <a:prstGeom prst="rect">
              <a:avLst/>
            </a:prstGeom>
            <a:noFill/>
            <a:effectLst>
              <a:outerShdw blurRad="177800" dir="19560000" sx="102000" sy="102000" rotWithShape="0">
                <a:prstClr val="black">
                  <a:alpha val="56000"/>
                </a:prstClr>
              </a:outerShdw>
            </a:effectLst>
          </p:spPr>
        </p:pic>
        <p:grpSp>
          <p:nvGrpSpPr>
            <p:cNvPr id="37" name="Grupo 36"/>
            <p:cNvGrpSpPr/>
            <p:nvPr/>
          </p:nvGrpSpPr>
          <p:grpSpPr>
            <a:xfrm>
              <a:off x="3707904" y="3212976"/>
              <a:ext cx="1504305" cy="995918"/>
              <a:chOff x="3707904" y="3212976"/>
              <a:chExt cx="1504305" cy="995918"/>
            </a:xfrm>
          </p:grpSpPr>
          <p:sp>
            <p:nvSpPr>
              <p:cNvPr id="48" name="Text Box 48"/>
              <p:cNvSpPr txBox="1">
                <a:spLocks noChangeArrowheads="1"/>
              </p:cNvSpPr>
              <p:nvPr/>
            </p:nvSpPr>
            <p:spPr bwMode="gray">
              <a:xfrm>
                <a:off x="3707904" y="3212976"/>
                <a:ext cx="1504305" cy="2616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zh-CN" sz="1100" b="1" dirty="0" smtClean="0">
                    <a:solidFill>
                      <a:srgbClr val="FF0000"/>
                    </a:solidFill>
                    <a:ea typeface="宋体" charset="-122"/>
                  </a:rPr>
                  <a:t>EMPREENDEDORISMO</a:t>
                </a:r>
                <a:endParaRPr lang="en-US" altLang="zh-CN" sz="1100" b="1" dirty="0">
                  <a:solidFill>
                    <a:srgbClr val="FF0000"/>
                  </a:solidFill>
                  <a:ea typeface="宋体" charset="-122"/>
                </a:endParaRPr>
              </a:p>
            </p:txBody>
          </p:sp>
          <p:sp>
            <p:nvSpPr>
              <p:cNvPr id="36" name="Retângulo 35"/>
              <p:cNvSpPr/>
              <p:nvPr/>
            </p:nvSpPr>
            <p:spPr>
              <a:xfrm>
                <a:off x="3926509" y="3501008"/>
                <a:ext cx="107753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000" b="1" dirty="0" smtClean="0">
                    <a:solidFill>
                      <a:srgbClr val="0070C0"/>
                    </a:solidFill>
                  </a:rPr>
                  <a:t>Recomendações </a:t>
                </a:r>
              </a:p>
              <a:p>
                <a:pPr algn="ctr"/>
                <a:r>
                  <a:rPr lang="pt-BR" sz="1000" b="1" dirty="0" smtClean="0">
                    <a:solidFill>
                      <a:srgbClr val="0070C0"/>
                    </a:solidFill>
                  </a:rPr>
                  <a:t>de</a:t>
                </a:r>
              </a:p>
              <a:p>
                <a:pPr algn="ctr"/>
                <a:r>
                  <a:rPr lang="pt-BR" sz="1000" b="1" dirty="0" smtClean="0">
                    <a:solidFill>
                      <a:srgbClr val="0070C0"/>
                    </a:solidFill>
                  </a:rPr>
                  <a:t> Especialistas</a:t>
                </a:r>
              </a:p>
              <a:p>
                <a:pPr algn="ctr"/>
                <a:r>
                  <a:rPr lang="pt-BR" sz="1000" b="1" dirty="0" smtClean="0">
                    <a:solidFill>
                      <a:srgbClr val="0070C0"/>
                    </a:solidFill>
                  </a:rPr>
                  <a:t>GEM</a:t>
                </a:r>
                <a:endParaRPr lang="pt-BR" sz="1000" b="1" dirty="0">
                  <a:solidFill>
                    <a:srgbClr val="0070C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2123728" y="1655220"/>
            <a:ext cx="25202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cap="small" dirty="0" smtClean="0">
                <a:solidFill>
                  <a:srgbClr val="FFFF00"/>
                </a:solidFill>
              </a:rPr>
              <a:t>BENEFÍCIOS DO PLANEJAMENTO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2339752" y="5024209"/>
            <a:ext cx="2736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font377"/>
              </a:rPr>
              <a:t>Facilitar a coordenação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2339752" y="2359913"/>
            <a:ext cx="18758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font377"/>
              </a:rPr>
              <a:t>Limitar ações arbitrárias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2339752" y="2863969"/>
            <a:ext cx="15183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font377"/>
              </a:rPr>
              <a:t>Reduzir Incertezas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2339752" y="3296017"/>
            <a:ext cx="2215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font377"/>
              </a:rPr>
              <a:t>Racionalizar a Administração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2339752" y="3728065"/>
            <a:ext cx="19255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font377"/>
              </a:rPr>
              <a:t>Disciplinar investimentos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2339752" y="4160113"/>
            <a:ext cx="1391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font377"/>
              </a:rPr>
              <a:t>Integrar esforços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2339752" y="4592161"/>
            <a:ext cx="14450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font377"/>
              </a:rPr>
              <a:t>Viabilizar controle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-142908" y="500042"/>
            <a:ext cx="9286908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Retângulo 28"/>
          <p:cNvSpPr/>
          <p:nvPr/>
        </p:nvSpPr>
        <p:spPr>
          <a:xfrm>
            <a:off x="3779912" y="6165304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000" dirty="0" smtClean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dirty="0" smtClean="0">
                <a:solidFill>
                  <a:prstClr val="black"/>
                </a:solidFill>
                <a:latin typeface="+mj-lt"/>
                <a:ea typeface="Calibri" pitchFamily="34" charset="0"/>
                <a:cs typeface="Arial" pitchFamily="34" charset="0"/>
              </a:rPr>
              <a:t>Novembro/2015</a:t>
            </a:r>
            <a:endParaRPr lang="pt-BR" sz="1000" dirty="0" smtClean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251520" y="1844824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tyBlueprint" pitchFamily="2" charset="2"/>
                <a:ea typeface="Calibri" pitchFamily="34" charset="0"/>
                <a:cs typeface="Arial" pitchFamily="34" charset="0"/>
              </a:rPr>
              <a:t>EMPREENDEDORISMO, PLANEJAMENTO E OPORTUNIDADE DE NEGÓCIOS -</a:t>
            </a:r>
            <a:endParaRPr lang="pt-BR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tyBlueprint" pitchFamily="2" charset="2"/>
                <a:ea typeface="Calibri" pitchFamily="34" charset="0"/>
                <a:cs typeface="Arial" pitchFamily="34" charset="0"/>
              </a:rPr>
              <a:t>FLORESTA/PE</a:t>
            </a:r>
            <a:endParaRPr lang="pt-BR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2915816" y="4221088"/>
            <a:ext cx="36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bg1"/>
                </a:solidFill>
              </a:rPr>
              <a:t>Aloisio Ferraz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dirty="0" smtClean="0">
                <a:solidFill>
                  <a:prstClr val="black"/>
                </a:solidFill>
                <a:latin typeface="+mj-lt"/>
                <a:ea typeface="Calibri" pitchFamily="34" charset="0"/>
                <a:cs typeface="Arial" pitchFamily="34" charset="0"/>
              </a:rPr>
              <a:t>Engenheiro Agrônomo</a:t>
            </a:r>
            <a:endParaRPr lang="pt-BR" sz="1200" dirty="0" smtClean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dirty="0" smtClean="0">
                <a:latin typeface="+mj-lt"/>
              </a:rPr>
              <a:t>Especialista em Planejamento/Gestão e Agronegócio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dirty="0" smtClean="0">
                <a:solidFill>
                  <a:prstClr val="black"/>
                </a:solidFill>
                <a:latin typeface="+mj-lt"/>
                <a:ea typeface="Calibri" pitchFamily="34" charset="0"/>
                <a:cs typeface="Arial" pitchFamily="34" charset="0"/>
              </a:rPr>
              <a:t>Consultor</a:t>
            </a:r>
            <a:endParaRPr lang="pt-BR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2123728" y="1655220"/>
            <a:ext cx="33123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cap="small" dirty="0" smtClean="0">
                <a:solidFill>
                  <a:srgbClr val="FFFF00"/>
                </a:solidFill>
              </a:rPr>
              <a:t>FATORES QUE ORIENTAM O PLANEJAMENTO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2339752" y="5024209"/>
            <a:ext cx="2736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font377"/>
              </a:rPr>
              <a:t>Recursos Naturais e Produtivos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2339752" y="2359913"/>
            <a:ext cx="14590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font377"/>
              </a:rPr>
              <a:t>Missão do Estado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2339752" y="2863969"/>
            <a:ext cx="16946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font377"/>
              </a:rPr>
              <a:t>Demanda do </a:t>
            </a: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font377"/>
              </a:rPr>
              <a:t>cidadão</a:t>
            </a:r>
            <a:endParaRPr lang="pt-BR" sz="12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font377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2355616" y="3296017"/>
            <a:ext cx="17123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font377"/>
              </a:rPr>
              <a:t>Economia/Conjuntura</a:t>
            </a:r>
            <a:endParaRPr lang="pt-BR" sz="12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font377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2339752" y="3728065"/>
            <a:ext cx="345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font377"/>
              </a:rPr>
              <a:t>Estágio de desenvolvimento   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2304398" y="4160113"/>
            <a:ext cx="26276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font377"/>
              </a:rPr>
              <a:t>Competição por recursos e setores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2339752" y="4592161"/>
            <a:ext cx="1858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font377"/>
              </a:rPr>
              <a:t>Qualidade dos Serviços</a:t>
            </a:r>
          </a:p>
        </p:txBody>
      </p: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5508104" y="3509717"/>
            <a:ext cx="34918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39752" y="5445224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sz="12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font377"/>
              </a:rPr>
              <a:t>Escassez de recursos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23728" y="1655220"/>
            <a:ext cx="33843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cap="small" dirty="0" smtClean="0">
                <a:solidFill>
                  <a:srgbClr val="FFFF00"/>
                </a:solidFill>
              </a:rPr>
              <a:t>ÁREA URBANA/PREPARAÇÃO PARA O CRESCIMENTO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195736" y="2013356"/>
          <a:ext cx="6624736" cy="3744050"/>
        </p:xfrm>
        <a:graphic>
          <a:graphicData uri="http://schemas.openxmlformats.org/drawingml/2006/table">
            <a:tbl>
              <a:tblPr/>
              <a:tblGrid>
                <a:gridCol w="3024336"/>
                <a:gridCol w="3600400"/>
              </a:tblGrid>
              <a:tr h="335524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Serviços Públicos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167" marR="561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pt-BR" sz="1000" kern="5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167" marR="561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Infraestrutura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167" marR="561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167" marR="561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Articulação Empresarial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167" marR="561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167" marR="561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4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Suporte as MPEs / Competitividade e Inovação: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167" marR="561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1.700 estabelecimentos/500 urbanos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167" marR="561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Cidade Empreendedora: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167" marR="561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lvl="3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Ambiente atrativo (capital humano, inovação, acesso a crédito, cultura, mercado, suporte de serviços, legislação)</a:t>
                      </a:r>
                    </a:p>
                    <a:p>
                      <a:pPr marL="228600" lvl="3" indent="-22860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pt-BR" sz="1000" kern="50" cap="small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Brasil </a:t>
                      </a: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123 milhões (18 a 64 anos) Economicamente Ativa</a:t>
                      </a:r>
                    </a:p>
                    <a:p>
                      <a:pPr marL="228600" lvl="3" indent="-22860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Floresta 20 mil PEA – Estimativa – 6 mil empreendendo</a:t>
                      </a:r>
                    </a:p>
                    <a:p>
                      <a:pPr marL="228600" lvl="3" indent="-22860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pt-BR" sz="1000" kern="50" cap="small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Informações/Conhecimento </a:t>
                      </a: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Competitividade e Novos </a:t>
                      </a:r>
                      <a:r>
                        <a:rPr lang="pt-BR" sz="1000" kern="50" cap="small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Negócios</a:t>
                      </a:r>
                    </a:p>
                    <a:p>
                      <a:pPr marL="228600" lvl="3" indent="-22860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pt-BR" sz="1000" kern="50" cap="small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Desenvolvimento</a:t>
                      </a:r>
                      <a:r>
                        <a:rPr lang="pt-BR" sz="1000" kern="50" cap="small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Territorial</a:t>
                      </a:r>
                      <a:endParaRPr lang="pt-BR" sz="1000" kern="5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167" marR="561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-Potencial </a:t>
                      </a: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Político/Desenvolvimento Territorial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167" marR="561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167" marR="5616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23728" y="1655220"/>
            <a:ext cx="3600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cap="small" dirty="0" smtClean="0">
                <a:solidFill>
                  <a:srgbClr val="FFFF00"/>
                </a:solidFill>
              </a:rPr>
              <a:t>ÁREA RURAL/PREPARAÇÃO PARA O CRESCIMENTO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195736" y="2060848"/>
          <a:ext cx="6768752" cy="3039994"/>
        </p:xfrm>
        <a:graphic>
          <a:graphicData uri="http://schemas.openxmlformats.org/drawingml/2006/table">
            <a:tbl>
              <a:tblPr/>
              <a:tblGrid>
                <a:gridCol w="3744416"/>
                <a:gridCol w="3024336"/>
              </a:tblGrid>
              <a:tr h="441186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Infraestrutura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pt-BR" sz="1000" kern="5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1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Modernização e Serviços Tecnológicos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7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Preparação para Agricultura Irrigada: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2.000 pequenos negócios PTSF </a:t>
                      </a:r>
                      <a:r>
                        <a:rPr lang="pt-BR" sz="1000" kern="50" cap="small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R$ 200 mil)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6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Caprinocultura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2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Projeto Serra Negra – PTSF/Governo e Setor Privado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Fortalecimento das Organizações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6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kern="50" cap="small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Estudos e Projetos/Planejamento</a:t>
                      </a:r>
                      <a:endParaRPr lang="pt-BR" sz="1000" kern="5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23728" y="1655220"/>
            <a:ext cx="54726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cap="small" dirty="0" smtClean="0">
                <a:solidFill>
                  <a:srgbClr val="FFFF00"/>
                </a:solidFill>
              </a:rPr>
              <a:t>DESENVOLVIMENTO E A TRANSPOSIÇÃO DO SÃO FRANCISCO/EIXO LESTE - FLORESTA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195736" y="1988840"/>
            <a:ext cx="554461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Estágio da Obra: Iniciada em 2006 – em execução.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Previsão de Conclusão: 2020.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Trecho do Canal no Município: 80 km.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Executor: Ministério da Integração Nacional vai permitir também a segurança hídrica para o Sistema Navio/Barra do Juá (2.000 Ha)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Área Possível de Irrigar – Floresta: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27784" y="4409817"/>
            <a:ext cx="468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"/>
            </a:pPr>
            <a:r>
              <a:rPr lang="pt-BR" sz="1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Navio 70 Km: 2.000 Ha</a:t>
            </a:r>
            <a:endParaRPr lang="pt-B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"/>
            </a:pPr>
            <a:r>
              <a:rPr lang="pt-BR" sz="1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Projeto Serra Negra: 12.000 Ha/Irrigação planejada e empresarial</a:t>
            </a:r>
            <a:endParaRPr lang="pt-B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"/>
            </a:pPr>
            <a:r>
              <a:rPr lang="pt-BR" sz="1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Número de empregos: 42.000</a:t>
            </a:r>
            <a:endParaRPr lang="pt-B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"/>
            </a:pPr>
            <a:r>
              <a:rPr lang="pt-BR" sz="1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Valor Bruto da Produção (2015): R$ 500 milhões (R$ 25 mil/Ha mais do dobro do PIB atual de Floresta – R$ 340 Milhões)</a:t>
            </a:r>
            <a:endParaRPr lang="pt-B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1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23728" y="1655220"/>
            <a:ext cx="54726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cap="small" dirty="0" smtClean="0">
                <a:solidFill>
                  <a:srgbClr val="FFFF00"/>
                </a:solidFill>
              </a:rPr>
              <a:t>DESENVOLVIMENTO E A TRANSPOSIÇÃO DO SÃO FRANCISCO/EIXO LESTE - FLORESTA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483768" y="2636912"/>
            <a:ext cx="496855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itchFamily="18" charset="2"/>
              <a:buChar char=""/>
              <a:tabLst/>
            </a:pPr>
            <a:r>
              <a:rPr lang="pt-BR" sz="1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Viabilização do Pólo Agroindustrial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itchFamily="18" charset="2"/>
              <a:buChar char=""/>
              <a:tabLst/>
            </a:pPr>
            <a:r>
              <a:rPr lang="pt-BR" sz="1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Geração de empregos/Aumento renda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itchFamily="18" charset="2"/>
              <a:buChar char=""/>
              <a:tabLst/>
            </a:pPr>
            <a:r>
              <a:rPr lang="pt-BR" sz="1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Aumento das exportações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itchFamily="18" charset="2"/>
              <a:buChar char=""/>
              <a:tabLst/>
            </a:pPr>
            <a:r>
              <a:rPr lang="pt-BR" sz="1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Melhoria da qualidade de vida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itchFamily="18" charset="2"/>
              <a:buChar char=""/>
              <a:tabLst/>
            </a:pPr>
            <a:r>
              <a:rPr lang="pt-BR" sz="1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Aumento e segurança da oferta hídrica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itchFamily="18" charset="2"/>
              <a:buChar char=""/>
              <a:tabLst/>
            </a:pPr>
            <a:r>
              <a:rPr lang="pt-BR" sz="1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Descentralização Urbana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itchFamily="18" charset="2"/>
              <a:buChar char=""/>
              <a:tabLst/>
            </a:pPr>
            <a:r>
              <a:rPr lang="pt-BR" sz="1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Ampliação do comércio e Indústria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itchFamily="18" charset="2"/>
              <a:buChar char=""/>
              <a:tabLst/>
            </a:pPr>
            <a:r>
              <a:rPr lang="pt-BR" sz="1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Nova ordem de produção no Riacho do Navio e novas áreas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itchFamily="18" charset="2"/>
              <a:buChar char=""/>
              <a:tabLst/>
            </a:pPr>
            <a:r>
              <a:rPr lang="pt-BR" sz="1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Modernização do setor de serviços e ampliação do comércio</a:t>
            </a:r>
          </a:p>
          <a:p>
            <a:pPr marR="0" indent="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itchFamily="18" charset="2"/>
              <a:buChar char=""/>
              <a:tabLst/>
            </a:pPr>
            <a:r>
              <a:rPr lang="pt-BR" sz="1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Cerca de 60% da área irrigável (22.000 Ha) no Eixo Leste/Pernambuco, acontecerá em Floresta (14.000 Ha)</a:t>
            </a:r>
          </a:p>
        </p:txBody>
      </p:sp>
      <p:sp>
        <p:nvSpPr>
          <p:cNvPr id="8" name="Retângulo 7"/>
          <p:cNvSpPr/>
          <p:nvPr/>
        </p:nvSpPr>
        <p:spPr>
          <a:xfrm>
            <a:off x="2195736" y="206084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pt-BR" sz="1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Floresta - Benefícios Esperados – 2020 em diante: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23728" y="1655220"/>
            <a:ext cx="33843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cap="small" dirty="0" smtClean="0">
                <a:solidFill>
                  <a:srgbClr val="FFFF00"/>
                </a:solidFill>
              </a:rPr>
              <a:t>Projeto de transposição do rio são francisco - ptsf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266628" y="1978496"/>
          <a:ext cx="5761756" cy="4701748"/>
        </p:xfrm>
        <a:graphic>
          <a:graphicData uri="http://schemas.openxmlformats.org/drawingml/2006/table">
            <a:tbl>
              <a:tblPr/>
              <a:tblGrid>
                <a:gridCol w="5761756"/>
              </a:tblGrid>
              <a:tr h="28721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Bons solos já identificados – Serra Negra, Ibimirim e Barra de Juá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1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Infraestrutura de Transportes e Comunicações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1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Proximidade do mercado (Centro Pernambucano) ± 350 Km SUAPE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1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Integração com Transnordestina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2609">
                <a:tc>
                  <a:txBody>
                    <a:bodyPr/>
                    <a:lstStyle/>
                    <a:p>
                      <a:pPr marL="342900" lvl="0" indent="-342900" algn="just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Aeroporto de Serra Talhada</a:t>
                      </a:r>
                      <a:endParaRPr lang="pt-BR" sz="1000" kern="5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443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Porta de saída para Programas de Complementação de Renda, 70 mil empregos. Redução de despesas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16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Além dos municípios citados, área de mercado de cidades importantes, com distâncias de 400 Km como Recife, Aracaju, Maceió, Caruaru, Garanhuns, Araripina, Salgueiro, Afogados da Ingazeira e outras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16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Floresta precisa chamar o assunto para o município.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Debate no centro do </a:t>
                      </a:r>
                      <a:r>
                        <a:rPr lang="pt-BR" sz="1000" kern="50" cap="small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concorrente/Estrutura.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Desconhecimento do tema/Potencialidades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1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Impossível nos satisfazermos apenas como território de </a:t>
                      </a:r>
                      <a:r>
                        <a:rPr lang="pt-BR" sz="1000" kern="50" cap="small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passagem da água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1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Novo </a:t>
                      </a:r>
                      <a:r>
                        <a:rPr lang="pt-BR" sz="1000" kern="50" cap="small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semiárido/irrigação. NE 50% do Brasil rural.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1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 semiárido tem direito de se emancipar cidadão </a:t>
                      </a:r>
                      <a:r>
                        <a:rPr lang="pt-BR" sz="1000" kern="50" cap="small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</a:t>
                      </a: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3ª classes – G20, 1/3 da bancada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418" marR="554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23728" y="1655220"/>
            <a:ext cx="33843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cap="small" dirty="0" smtClean="0">
                <a:solidFill>
                  <a:srgbClr val="FFFF00"/>
                </a:solidFill>
              </a:rPr>
              <a:t>Projeto de transposição do rio são francisco - ptsf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267744" y="1988840"/>
          <a:ext cx="5976664" cy="4003500"/>
        </p:xfrm>
        <a:graphic>
          <a:graphicData uri="http://schemas.openxmlformats.org/drawingml/2006/table">
            <a:tbl>
              <a:tblPr/>
              <a:tblGrid>
                <a:gridCol w="5976664"/>
              </a:tblGrid>
              <a:tr h="24923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As 8 cidades mais populosas do Sertão ficam a menos de 250 Km de distância do Projeto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123" marR="451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430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 municípios (16 com mais de 20 mil habitantes) reúnem 700 mil/pessoas, 35% de população rural, o dobro da média de Pernambuco (necessidade de geração de empregos).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Metade dos municípios tem experiência com irrigação.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Distância máxima de 150 Km do Projeto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123" marR="451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25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 centros com mais de 30 mil habitantes (Floresta, Petrolândia, Arcoverde, Custódia, Sertânia, Buíque, Serra Talhada, Pesqueira) reúnem 61% da população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123" marR="451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24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Aumento </a:t>
                      </a: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60% na irrigação Pública de Pernambuco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123" marR="451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3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Valor bruto de Produção gerada (22.000 Ha) da ordem de R$ </a:t>
                      </a:r>
                      <a:r>
                        <a:rPr lang="pt-BR" sz="1000" kern="50" cap="small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500 </a:t>
                      </a: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milhões/ano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123" marR="451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25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Respondem por 7,3% da população estadual e reúne apenas 4,6% do PIB Estadual (disparidade de renda)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123" marR="451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25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 PIB Per Capita de Floresta R$ 11.315 equivale apenas a 48% do Recife.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Ibimirim corresponde a 24%, Inajá 28,0%, Buíque 27,0%, Pesqueira 29,0%, Sertânia 27,0%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123" marR="451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23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Baixa densidade populacional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123" marR="451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23728" y="1655220"/>
            <a:ext cx="33843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cap="small" dirty="0" smtClean="0">
                <a:solidFill>
                  <a:srgbClr val="FFFF00"/>
                </a:solidFill>
              </a:rPr>
              <a:t>Projeto de transposição do rio são francisco - ptsf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267744" y="2060848"/>
          <a:ext cx="6336704" cy="3068958"/>
        </p:xfrm>
        <a:graphic>
          <a:graphicData uri="http://schemas.openxmlformats.org/drawingml/2006/table">
            <a:tbl>
              <a:tblPr/>
              <a:tblGrid>
                <a:gridCol w="6336704"/>
              </a:tblGrid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Audiência Pública Floresta/2008 – Geraldo Coelho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123" marR="451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Projeto de irrigação R$ 800 milhões (5 anos) – 10% do custo da obra – Projeto Executivo/Outorga da Água 7 m³/s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123" marR="4512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Gerenciamento do PTSF/Definições</a:t>
                      </a:r>
                      <a:endParaRPr lang="pt-BR" sz="1000" kern="50" cap="small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Mundo desenvolvido x Brasil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Esforço privado, planejamento territorial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 Projeto é de Pernambuco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Mapa de Estratégia – Estratos mais vulneráveis (foco) Interior, ampliar o desenvolvimento rural, inovação e produtividade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CPI “Operação Zelotes”, identificou R$ 19 bilhões de prejuízos.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t-BR" sz="1000" kern="50" cap="small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Mais de 20 Projetos </a:t>
                      </a:r>
                      <a:r>
                        <a:rPr lang="pt-BR" sz="1000" kern="50" cap="small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Irrigação</a:t>
                      </a:r>
                      <a:endParaRPr lang="pt-BR" sz="1000" kern="5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23728" y="1655219"/>
            <a:ext cx="57606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cap="small" dirty="0" smtClean="0">
                <a:solidFill>
                  <a:srgbClr val="FFFF00"/>
                </a:solidFill>
              </a:rPr>
              <a:t>MUNICÍPIOS: Áreas de Influência do Eixo Leste – Projeto Serra Negra e Ibimirim/Poço da Cruz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267744" y="1916832"/>
          <a:ext cx="3888433" cy="4195869"/>
        </p:xfrm>
        <a:graphic>
          <a:graphicData uri="http://schemas.openxmlformats.org/drawingml/2006/table">
            <a:tbl>
              <a:tblPr/>
              <a:tblGrid>
                <a:gridCol w="1750721"/>
                <a:gridCol w="1173018"/>
                <a:gridCol w="964694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MUNICÍPIOS</a:t>
                      </a:r>
                      <a:endParaRPr lang="pt-BR" sz="8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POPULAÇÃO TOTAL 2015 </a:t>
                      </a:r>
                      <a:endParaRPr lang="pt-BR" sz="8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(1.000 HAB)</a:t>
                      </a:r>
                      <a:endParaRPr lang="pt-BR" sz="8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Floresta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31,8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Petrolândia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35,3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Belém de São Francisco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20,7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Tacaratu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24,6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Carnaubeira da Penha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12,6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Jatobá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14,6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Itacuruba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4,7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Arcoverde</a:t>
                      </a:r>
                      <a:endParaRPr lang="pt-BR" sz="700" kern="5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72,6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Custódia</a:t>
                      </a:r>
                      <a:endParaRPr lang="pt-BR" sz="700" kern="5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36,2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Betânia</a:t>
                      </a:r>
                      <a:endParaRPr lang="pt-BR" sz="700" kern="5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12,5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Ibimirim</a:t>
                      </a:r>
                      <a:endParaRPr lang="pt-BR" sz="700" kern="5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28,6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Inajá</a:t>
                      </a:r>
                      <a:endParaRPr lang="pt-BR" sz="700" kern="5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21,9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Manari</a:t>
                      </a:r>
                      <a:endParaRPr lang="pt-BR" sz="700" kern="5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20,3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Sertânia</a:t>
                      </a:r>
                      <a:endParaRPr lang="pt-BR" sz="700" kern="5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35,4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Tupanatinga</a:t>
                      </a:r>
                      <a:endParaRPr lang="pt-BR" sz="700" kern="5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26,4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Itaíba</a:t>
                      </a:r>
                      <a:endParaRPr lang="pt-BR" sz="700" kern="5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26,4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Buíque</a:t>
                      </a:r>
                      <a:endParaRPr lang="pt-BR" sz="700" kern="5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56,5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Serra Talhada</a:t>
                      </a:r>
                      <a:endParaRPr lang="pt-BR" sz="700" kern="5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84,3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Pesqueira</a:t>
                      </a:r>
                      <a:endParaRPr lang="pt-BR" sz="700" kern="5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66,1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Pedra</a:t>
                      </a:r>
                      <a:endParaRPr lang="pt-BR" sz="700" kern="5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22,4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Alagoinha</a:t>
                      </a:r>
                      <a:endParaRPr lang="pt-BR" sz="700" kern="5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14,3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3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Venturosa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17,9</a:t>
                      </a:r>
                      <a:endParaRPr lang="pt-BR" sz="7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9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TOTAL</a:t>
                      </a:r>
                      <a:endParaRPr lang="pt-BR" sz="8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685,1</a:t>
                      </a:r>
                      <a:endParaRPr lang="pt-BR" sz="8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3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Pernambuco (%)</a:t>
                      </a:r>
                      <a:endParaRPr lang="pt-BR" sz="8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pt-BR" sz="800" b="1" kern="50" cap="small" dirty="0">
                          <a:solidFill>
                            <a:srgbClr val="1A4652"/>
                          </a:solidFill>
                          <a:latin typeface="Calibri"/>
                          <a:ea typeface="Calibri"/>
                        </a:rPr>
                        <a:t>7,3</a:t>
                      </a:r>
                      <a:endParaRPr lang="pt-BR" sz="8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kern="50" dirty="0">
                        <a:solidFill>
                          <a:srgbClr val="1A4652"/>
                        </a:solidFill>
                        <a:latin typeface="Calibri"/>
                        <a:ea typeface="Calibri"/>
                      </a:endParaRPr>
                    </a:p>
                  </a:txBody>
                  <a:tcPr marL="38593" marR="36885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2195736" y="6085602"/>
            <a:ext cx="2664296" cy="686545"/>
            <a:chOff x="2195736" y="6085602"/>
            <a:chExt cx="2664296" cy="686545"/>
          </a:xfrm>
        </p:grpSpPr>
        <p:sp>
          <p:nvSpPr>
            <p:cNvPr id="71681" name="Rectangle 1"/>
            <p:cNvSpPr>
              <a:spLocks noChangeArrowheads="1"/>
            </p:cNvSpPr>
            <p:nvPr/>
          </p:nvSpPr>
          <p:spPr bwMode="auto">
            <a:xfrm>
              <a:off x="2195736" y="6085602"/>
              <a:ext cx="14401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00" cap="small" dirty="0" smtClean="0">
                  <a:solidFill>
                    <a:srgbClr val="FFFF00"/>
                  </a:solidFill>
                </a:rPr>
                <a:t>FONTE: Condepe/Fidem</a:t>
              </a:r>
            </a:p>
          </p:txBody>
        </p:sp>
        <p:sp>
          <p:nvSpPr>
            <p:cNvPr id="71682" name="Rectangle 2"/>
            <p:cNvSpPr>
              <a:spLocks noChangeArrowheads="1"/>
            </p:cNvSpPr>
            <p:nvPr/>
          </p:nvSpPr>
          <p:spPr bwMode="auto">
            <a:xfrm>
              <a:off x="2483768" y="6187372"/>
              <a:ext cx="23762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800" cap="small" dirty="0" smtClean="0">
                  <a:solidFill>
                    <a:srgbClr val="FFFF00"/>
                  </a:solidFill>
                </a:rPr>
                <a:t>OBS.: -16 municípios com mais de 20 mil habitantes;</a:t>
              </a:r>
            </a:p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800" cap="small" dirty="0" smtClean="0">
                  <a:solidFill>
                    <a:srgbClr val="FFFF00"/>
                  </a:solidFill>
                </a:rPr>
                <a:t>- Reúnem 255 mil/</a:t>
              </a:r>
              <a:r>
                <a:rPr lang="pt-BR" sz="800" cap="small" dirty="0" err="1" smtClean="0">
                  <a:solidFill>
                    <a:srgbClr val="FFFF00"/>
                  </a:solidFill>
                </a:rPr>
                <a:t>hab</a:t>
              </a:r>
              <a:r>
                <a:rPr lang="pt-BR" sz="800" cap="small" dirty="0" smtClean="0">
                  <a:solidFill>
                    <a:srgbClr val="FFFF00"/>
                  </a:solidFill>
                </a:rPr>
                <a:t> no campo (15% de PE);</a:t>
              </a:r>
            </a:p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800" cap="small" dirty="0" smtClean="0">
                  <a:solidFill>
                    <a:srgbClr val="FFFF00"/>
                  </a:solidFill>
                </a:rPr>
                <a:t>- Geram 4,6% do PIB 2012 (R$ 5,4 Bilhões);</a:t>
              </a:r>
            </a:p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800" cap="small" dirty="0" smtClean="0">
                  <a:solidFill>
                    <a:srgbClr val="FFFF00"/>
                  </a:solidFill>
                </a:rPr>
                <a:t>- 7,3% da população estadual.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000372"/>
            <a:ext cx="57150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A465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Obrigado!</a:t>
            </a:r>
            <a:endParaRPr lang="zh-CN" altLang="en-US" sz="7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1A4652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059832" y="494116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Aloisio Ferraz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-142908" y="500042"/>
            <a:ext cx="9286908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upo 4"/>
          <p:cNvGrpSpPr/>
          <p:nvPr/>
        </p:nvGrpSpPr>
        <p:grpSpPr>
          <a:xfrm>
            <a:off x="899592" y="1916832"/>
            <a:ext cx="7272808" cy="2952328"/>
            <a:chOff x="899592" y="1916832"/>
            <a:chExt cx="7272808" cy="2952328"/>
          </a:xfrm>
        </p:grpSpPr>
        <p:sp>
          <p:nvSpPr>
            <p:cNvPr id="6" name="Retângulo com Canto Diagonal Aparado 5"/>
            <p:cNvSpPr/>
            <p:nvPr/>
          </p:nvSpPr>
          <p:spPr>
            <a:xfrm>
              <a:off x="899592" y="1916832"/>
              <a:ext cx="7272808" cy="2952328"/>
            </a:xfrm>
            <a:prstGeom prst="snip2Diag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49" name="Rectangle 1"/>
            <p:cNvSpPr>
              <a:spLocks noChangeArrowheads="1"/>
            </p:cNvSpPr>
            <p:nvPr/>
          </p:nvSpPr>
          <p:spPr bwMode="auto">
            <a:xfrm>
              <a:off x="1331640" y="2132856"/>
              <a:ext cx="6624736" cy="2523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ItalicT" pitchFamily="2" charset="0"/>
                  <a:ea typeface="Calibri" pitchFamily="34" charset="0"/>
                  <a:cs typeface="ItalicT" pitchFamily="2" charset="0"/>
                </a:rPr>
                <a:t>Contar a verdade exige muita disciplina, porque os outros gostam mais de você se ouvir o que estão esperando, não a verdade.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</a:pPr>
              <a:r>
                <a:rPr kumimoji="0" lang="pt-BR" sz="120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+mj-lt"/>
                  <a:ea typeface="Calibri" pitchFamily="34" charset="0"/>
                  <a:cs typeface="font377"/>
                </a:rPr>
                <a:t>(Bem </a:t>
              </a:r>
              <a:r>
                <a:rPr kumimoji="0" lang="pt-BR" sz="1200" i="0" u="none" strike="noStrike" cap="none" normalizeH="0" baseline="0" dirty="0" err="1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+mj-lt"/>
                  <a:ea typeface="Calibri" pitchFamily="34" charset="0"/>
                  <a:cs typeface="font377"/>
                </a:rPr>
                <a:t>Horowitz</a:t>
              </a:r>
              <a:r>
                <a:rPr kumimoji="0" lang="pt-BR" sz="120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+mj-lt"/>
                  <a:ea typeface="Calibri" pitchFamily="34" charset="0"/>
                  <a:cs typeface="font377"/>
                </a:rPr>
                <a:t> – Investidor Americano, autor de “O Lado Difícil das Situações Difíceis”.)</a:t>
              </a:r>
              <a:r>
                <a:rPr kumimoji="0" lang="pt-BR" sz="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endPara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979712" y="1700808"/>
          <a:ext cx="4536504" cy="4536502"/>
        </p:xfrm>
        <a:graphic>
          <a:graphicData uri="http://schemas.openxmlformats.org/drawingml/2006/table">
            <a:tbl>
              <a:tblPr/>
              <a:tblGrid>
                <a:gridCol w="1543840"/>
                <a:gridCol w="966933"/>
                <a:gridCol w="967458"/>
                <a:gridCol w="1058273"/>
              </a:tblGrid>
              <a:tr h="429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MUNICÍPIOS</a:t>
                      </a:r>
                      <a:endParaRPr lang="pt-BR" sz="800" dirty="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TOTAL</a:t>
                      </a:r>
                      <a:endParaRPr lang="pt-BR" sz="800" dirty="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RURAL</a:t>
                      </a:r>
                      <a:endParaRPr lang="pt-BR" sz="800" dirty="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% RURAL</a:t>
                      </a:r>
                      <a:endParaRPr lang="pt-BR" sz="800" dirty="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5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Floresta</a:t>
                      </a:r>
                      <a:endParaRPr lang="pt-BR" sz="700" dirty="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29.285</a:t>
                      </a:r>
                      <a:endParaRPr lang="pt-BR" sz="70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9.312</a:t>
                      </a:r>
                      <a:endParaRPr lang="pt-BR" sz="700" dirty="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31,8</a:t>
                      </a:r>
                      <a:endParaRPr lang="pt-BR" sz="70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5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Petrolândia</a:t>
                      </a:r>
                      <a:endParaRPr lang="pt-BR" sz="700" dirty="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32.492</a:t>
                      </a:r>
                      <a:endParaRPr lang="pt-BR" sz="700" dirty="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8.871</a:t>
                      </a:r>
                      <a:endParaRPr lang="pt-BR" sz="700" dirty="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27,3</a:t>
                      </a:r>
                      <a:endParaRPr lang="pt-BR" sz="70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5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Belém de São Francisco</a:t>
                      </a:r>
                      <a:endParaRPr lang="pt-BR" sz="70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20.253</a:t>
                      </a:r>
                      <a:endParaRPr lang="pt-BR" sz="70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7.671</a:t>
                      </a:r>
                      <a:endParaRPr lang="pt-BR" sz="700" dirty="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38,0</a:t>
                      </a:r>
                      <a:endParaRPr lang="pt-BR" sz="700" dirty="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5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Tacaratu</a:t>
                      </a:r>
                      <a:endParaRPr lang="pt-BR" sz="70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22.068</a:t>
                      </a:r>
                      <a:endParaRPr lang="pt-BR" sz="70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12.876</a:t>
                      </a:r>
                      <a:endParaRPr lang="pt-BR" sz="700" dirty="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58,0</a:t>
                      </a:r>
                      <a:endParaRPr lang="pt-BR" sz="70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5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Carnaubeira da Penha</a:t>
                      </a:r>
                      <a:endParaRPr lang="pt-BR" sz="70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11.782</a:t>
                      </a:r>
                      <a:endParaRPr lang="pt-BR" sz="70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9.800</a:t>
                      </a:r>
                      <a:endParaRPr lang="pt-BR" sz="700" dirty="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83,0</a:t>
                      </a:r>
                      <a:endParaRPr lang="pt-BR" sz="700" dirty="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5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Jatobá</a:t>
                      </a:r>
                      <a:endParaRPr lang="pt-BR" sz="70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13.963</a:t>
                      </a:r>
                      <a:endParaRPr lang="pt-BR" sz="70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7.881</a:t>
                      </a:r>
                      <a:endParaRPr lang="pt-BR" sz="70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56,4</a:t>
                      </a:r>
                      <a:endParaRPr lang="pt-BR" sz="700" dirty="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5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Itacuruba</a:t>
                      </a:r>
                      <a:endParaRPr lang="pt-BR" sz="70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4.369</a:t>
                      </a:r>
                      <a:endParaRPr lang="pt-BR" sz="70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661</a:t>
                      </a:r>
                      <a:endParaRPr lang="pt-BR" sz="70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15,0</a:t>
                      </a:r>
                      <a:endParaRPr lang="pt-BR" sz="700" dirty="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ITAPARICA</a:t>
                      </a:r>
                      <a:endParaRPr lang="pt-BR" sz="800" dirty="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134.212</a:t>
                      </a:r>
                      <a:endParaRPr lang="pt-BR" sz="800" dirty="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57.072</a:t>
                      </a:r>
                      <a:endParaRPr lang="pt-BR" sz="80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42,5</a:t>
                      </a:r>
                      <a:endParaRPr lang="pt-BR" sz="80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4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PERNAMBUCO</a:t>
                      </a:r>
                      <a:endParaRPr lang="pt-BR" sz="800" dirty="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8.796.448</a:t>
                      </a:r>
                      <a:endParaRPr lang="pt-BR" sz="800" dirty="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1.744.238</a:t>
                      </a:r>
                      <a:endParaRPr lang="pt-BR" sz="800" dirty="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19,2</a:t>
                      </a:r>
                      <a:endParaRPr lang="pt-BR" sz="80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4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% ITAPARICA/PE</a:t>
                      </a:r>
                      <a:endParaRPr lang="pt-BR" sz="800" dirty="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1,5</a:t>
                      </a:r>
                      <a:endParaRPr lang="pt-BR" sz="80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font377"/>
                        </a:rPr>
                        <a:t>3,3</a:t>
                      </a:r>
                      <a:endParaRPr lang="pt-BR" sz="800" dirty="0">
                        <a:latin typeface="Calibri"/>
                        <a:ea typeface="Calibri"/>
                        <a:cs typeface="font377"/>
                      </a:endParaRP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latin typeface="Calibri"/>
                          <a:ea typeface="Calibri"/>
                          <a:cs typeface="font377"/>
                        </a:rPr>
                        <a:t>-</a:t>
                      </a:r>
                    </a:p>
                  </a:txBody>
                  <a:tcPr marL="48259" marR="46124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07704" y="1439198"/>
            <a:ext cx="33123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ITAPARICA: População por Municípios – 2010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979712" y="1556792"/>
            <a:ext cx="4608513" cy="4895964"/>
            <a:chOff x="1979712" y="1556792"/>
            <a:chExt cx="4608513" cy="4895964"/>
          </a:xfrm>
        </p:grpSpPr>
        <p:sp>
          <p:nvSpPr>
            <p:cNvPr id="31" name="Retângulo 30"/>
            <p:cNvSpPr/>
            <p:nvPr/>
          </p:nvSpPr>
          <p:spPr>
            <a:xfrm>
              <a:off x="1979712" y="6237312"/>
              <a:ext cx="111761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800" cap="small" dirty="0" smtClean="0">
                  <a:solidFill>
                    <a:srgbClr val="FFFF00"/>
                  </a:solidFill>
                </a:rPr>
                <a:t>FONTE: Condepe/Fidem</a:t>
              </a:r>
              <a:endParaRPr lang="pt-BR" sz="800" dirty="0">
                <a:solidFill>
                  <a:srgbClr val="FFFF00"/>
                </a:solidFill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6012160" y="1556792"/>
              <a:ext cx="576065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600" cap="small" dirty="0" smtClean="0">
                  <a:solidFill>
                    <a:srgbClr val="FFFF00"/>
                  </a:solidFill>
                </a:rPr>
                <a:t>Em Pessoas</a:t>
              </a:r>
              <a:endParaRPr lang="pt-BR" sz="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79712" y="1583214"/>
            <a:ext cx="51845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cap="small" dirty="0" smtClean="0">
                <a:solidFill>
                  <a:srgbClr val="FFFF00"/>
                </a:solidFill>
              </a:rPr>
              <a:t>ITAPARICA E MUNICÍPIOS SELECIONADOS – Comportamento da População e PIB – 2015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23728" y="1844824"/>
          <a:ext cx="4824536" cy="4645821"/>
        </p:xfrm>
        <a:graphic>
          <a:graphicData uri="http://schemas.openxmlformats.org/drawingml/2006/table">
            <a:tbl>
              <a:tblPr/>
              <a:tblGrid>
                <a:gridCol w="975448"/>
                <a:gridCol w="427461"/>
                <a:gridCol w="427461"/>
                <a:gridCol w="544114"/>
                <a:gridCol w="544114"/>
                <a:gridCol w="549537"/>
                <a:gridCol w="549537"/>
                <a:gridCol w="403432"/>
                <a:gridCol w="403432"/>
              </a:tblGrid>
              <a:tr h="25713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MUNICÍPIOS</a:t>
                      </a:r>
                      <a:endParaRPr lang="pt-BR" sz="6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5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POPULAÇÃO (1000)</a:t>
                      </a:r>
                      <a:endParaRPr lang="pt-BR" sz="5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5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5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pt-BR" sz="5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5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500" b="1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PIB 2012</a:t>
                      </a:r>
                      <a:endParaRPr lang="pt-BR" sz="5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5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500" b="1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PIB PER CAPITA 2012</a:t>
                      </a:r>
                      <a:endParaRPr lang="pt-BR" sz="5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0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500" b="1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2000</a:t>
                      </a:r>
                      <a:endParaRPr lang="pt-BR" sz="5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500" b="1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  <a:endParaRPr lang="pt-BR" sz="5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5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5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CRESCIMENTO</a:t>
                      </a:r>
                      <a:endParaRPr lang="pt-BR" sz="5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5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5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(R$ MILHÕES)</a:t>
                      </a:r>
                      <a:endParaRPr lang="pt-BR" sz="5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5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5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(R$/ANO)</a:t>
                      </a:r>
                      <a:endParaRPr lang="pt-BR" sz="5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ITAPARICA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6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6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6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6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6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6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6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6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Floresta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24,7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31,8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28,7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339,0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11.315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Petrolândia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27,3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35,3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29,3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817,0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24.548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Carnaubeira da Penha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10,4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12,6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54,0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4.543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Belém de São Francisco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20,2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20,6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132,0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6.518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Itacuruba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3,7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4,7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27,0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36,0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8.044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Jatobá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13,1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14,5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10,7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80,0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5.683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Tacaratu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17,1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24,6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41,5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107,0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4.712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0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116,5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144,1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23,7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1.565,0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10.959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OUTROS</a:t>
                      </a:r>
                      <a:endParaRPr lang="pt-BR" sz="8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kern="50" cap="small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Petrolina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218,5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331,9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51,9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3.786,0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12.339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Serra Talhada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70,9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84,3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18,9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921,0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11.443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Salgueiro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51,5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59,7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15,9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626,0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 dirty="0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10.923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Recife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1.422,9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1.617,0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13,6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36.821,0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700" kern="50" cap="small">
                        <a:solidFill>
                          <a:srgbClr val="00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23.679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PERNAMBUCO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7.910,0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9.345,0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18,1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117.340,0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10.771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19" marR="3671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2051720" y="6453336"/>
            <a:ext cx="2088232" cy="359460"/>
            <a:chOff x="2051720" y="6453336"/>
            <a:chExt cx="2088232" cy="359460"/>
          </a:xfrm>
        </p:grpSpPr>
        <p:sp>
          <p:nvSpPr>
            <p:cNvPr id="31" name="Retângulo 30"/>
            <p:cNvSpPr/>
            <p:nvPr/>
          </p:nvSpPr>
          <p:spPr>
            <a:xfrm>
              <a:off x="2051720" y="6453336"/>
              <a:ext cx="111761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800" cap="small" dirty="0" smtClean="0">
                  <a:solidFill>
                    <a:srgbClr val="FFFF00"/>
                  </a:solidFill>
                </a:rPr>
                <a:t>FONTE: Condepe/Fidem</a:t>
              </a:r>
              <a:endParaRPr lang="pt-BR" sz="800" dirty="0">
                <a:solidFill>
                  <a:srgbClr val="FFFF00"/>
                </a:solidFill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2357092" y="6597352"/>
              <a:ext cx="178286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800" cap="small" dirty="0" smtClean="0">
                  <a:solidFill>
                    <a:srgbClr val="FFFF00"/>
                  </a:solidFill>
                </a:rPr>
                <a:t>Floresta: 22% da Economia/2ª Posição.</a:t>
              </a:r>
              <a:endParaRPr lang="pt-BR" sz="8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51720" y="1655222"/>
            <a:ext cx="30243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cap="small" dirty="0" smtClean="0">
                <a:solidFill>
                  <a:srgbClr val="FFFF00"/>
                </a:solidFill>
              </a:rPr>
              <a:t>ITAPARICA: Estabelecimentos Comerciais – 2014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2123728" y="6021288"/>
            <a:ext cx="11176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cap="small" dirty="0" smtClean="0">
                <a:solidFill>
                  <a:srgbClr val="FFFF00"/>
                </a:solidFill>
              </a:rPr>
              <a:t>FONTE: Condepe/Fidem</a:t>
            </a:r>
            <a:endParaRPr lang="pt-BR" sz="800" dirty="0">
              <a:solidFill>
                <a:srgbClr val="FFFF00"/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123728" y="1916832"/>
          <a:ext cx="4680521" cy="4104457"/>
        </p:xfrm>
        <a:graphic>
          <a:graphicData uri="http://schemas.openxmlformats.org/drawingml/2006/table">
            <a:tbl>
              <a:tblPr/>
              <a:tblGrid>
                <a:gridCol w="1238854"/>
                <a:gridCol w="741226"/>
                <a:gridCol w="1054721"/>
                <a:gridCol w="709615"/>
                <a:gridCol w="936105"/>
              </a:tblGrid>
              <a:tr h="432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MUNICÍPIOS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Nº AGÊNCIAS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ESTABELECIMENTOS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COMÉRCIO E SERVIÇOS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INDÚSTRIA DE TRANSFORMAÇÃO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8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Floresta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517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459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8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Petrolândia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637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8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Belém de São Francisco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284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254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8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Tacaratu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196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176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8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Carnaubeira da Penha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156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154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8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Jatobá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172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8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Itacuruba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2.046</a:t>
                      </a:r>
                      <a:endParaRPr lang="pt-BR" sz="8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1.817</a:t>
                      </a:r>
                      <a:endParaRPr lang="pt-BR" sz="8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92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% FLORESTA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37,5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25,0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25,0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38,0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51720" y="1655221"/>
            <a:ext cx="32403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cap="small" dirty="0" smtClean="0">
                <a:solidFill>
                  <a:srgbClr val="FFFF00"/>
                </a:solidFill>
              </a:rPr>
              <a:t>ITAPARICA: Empregados no Mercado Formal – 2014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123728" y="1916832"/>
          <a:ext cx="4028312" cy="4064000"/>
        </p:xfrm>
        <a:graphic>
          <a:graphicData uri="http://schemas.openxmlformats.org/drawingml/2006/table">
            <a:tbl>
              <a:tblPr/>
              <a:tblGrid>
                <a:gridCol w="1602570"/>
                <a:gridCol w="1012074"/>
                <a:gridCol w="806519"/>
                <a:gridCol w="607149"/>
              </a:tblGrid>
              <a:tr h="428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MUNICÍPIOS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(A)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ATÉ 1 ½ SLM (B)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B/A (C)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Floresta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3.685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2.345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63,6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4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Petrolândia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4.263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2.558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60,0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4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Belém de São Francisco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2.039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1.282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62,8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4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Tacaratu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1.446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898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62,1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4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Carnaubeira da Penha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421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224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53,2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4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Jatobá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981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594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60,5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4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Itacuruba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692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316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45,7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ITAPARICA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13.527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8.217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60,7</a:t>
                      </a:r>
                      <a:endParaRPr lang="pt-BR" sz="8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3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PERNAMBUCO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1.768.543</a:t>
                      </a:r>
                      <a:endParaRPr lang="pt-BR" sz="8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786.220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44,4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2123728" y="6021288"/>
            <a:ext cx="3096687" cy="431468"/>
            <a:chOff x="2123728" y="6021288"/>
            <a:chExt cx="3096687" cy="431468"/>
          </a:xfrm>
        </p:grpSpPr>
        <p:sp>
          <p:nvSpPr>
            <p:cNvPr id="31" name="Retângulo 30"/>
            <p:cNvSpPr/>
            <p:nvPr/>
          </p:nvSpPr>
          <p:spPr>
            <a:xfrm>
              <a:off x="2123728" y="6021288"/>
              <a:ext cx="111761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800" cap="small" dirty="0" smtClean="0">
                  <a:solidFill>
                    <a:srgbClr val="FFFF00"/>
                  </a:solidFill>
                </a:rPr>
                <a:t>FONTE: Condepe/Fidem</a:t>
              </a:r>
              <a:endParaRPr lang="pt-BR" sz="800" dirty="0">
                <a:solidFill>
                  <a:srgbClr val="FFFF00"/>
                </a:solidFill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2483768" y="6237312"/>
              <a:ext cx="273664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800" cap="small" dirty="0" smtClean="0">
                  <a:solidFill>
                    <a:srgbClr val="FFFF00"/>
                  </a:solidFill>
                </a:rPr>
                <a:t>Floresta: 27% dos empregados de Itaparica. Itaparica: 0,8% PE.</a:t>
              </a:r>
              <a:endParaRPr lang="pt-BR" sz="800" cap="small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23728" y="1655220"/>
            <a:ext cx="489654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cap="small" dirty="0" smtClean="0">
                <a:solidFill>
                  <a:srgbClr val="FFFF00"/>
                </a:solidFill>
              </a:rPr>
              <a:t>ITAPARICA: Estabelecimentos Rurais e Irrigação – 2006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195736" y="1916832"/>
          <a:ext cx="5256583" cy="4536504"/>
        </p:xfrm>
        <a:graphic>
          <a:graphicData uri="http://schemas.openxmlformats.org/drawingml/2006/table">
            <a:tbl>
              <a:tblPr/>
              <a:tblGrid>
                <a:gridCol w="1396278"/>
                <a:gridCol w="1149878"/>
                <a:gridCol w="1054244"/>
                <a:gridCol w="648072"/>
                <a:gridCol w="1008111"/>
              </a:tblGrid>
              <a:tr h="626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MUNICÍPIOS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ESTABELECIMENTOS RURAIS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ESTABELECIMENTOS COM ÁREA IRRIGADA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ÁREA COM IRRIGAÇÃO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(HA)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ÁREA MÉDIA DOS </a:t>
                      </a:r>
                      <a:r>
                        <a:rPr lang="pt-BR" sz="800" b="1" kern="50" cap="small" dirty="0" smtClean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ESTABELECIMENTOS (</a:t>
                      </a: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HA)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Floresta </a:t>
                      </a:r>
                      <a:r>
                        <a:rPr lang="pt-BR" sz="700" kern="50" cap="small" baseline="30000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1.191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329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1.336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4,0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Petrolândia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1.006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747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3.179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4,2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Belém de São Francisco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1.459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676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2.538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3,8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Tacaratu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2.167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2,4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Carnaubeira da Penha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2.024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160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2,4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Jatobá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121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2,5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Itacuruba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127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432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5,8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8.724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2.031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7.983</a:t>
                      </a:r>
                      <a:endParaRPr lang="pt-BR" sz="8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3,9</a:t>
                      </a:r>
                      <a:endParaRPr lang="pt-BR" sz="8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8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% FLORESTA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14,0</a:t>
                      </a:r>
                      <a:endParaRPr lang="pt-BR" sz="8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17,0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2123728" y="6453336"/>
            <a:ext cx="5508104" cy="359460"/>
            <a:chOff x="2123728" y="6453336"/>
            <a:chExt cx="5508104" cy="359460"/>
          </a:xfrm>
        </p:grpSpPr>
        <p:sp>
          <p:nvSpPr>
            <p:cNvPr id="31" name="Retângulo 30"/>
            <p:cNvSpPr/>
            <p:nvPr/>
          </p:nvSpPr>
          <p:spPr>
            <a:xfrm>
              <a:off x="2123728" y="6453336"/>
              <a:ext cx="111761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800" cap="small" dirty="0" smtClean="0">
                  <a:solidFill>
                    <a:srgbClr val="FFFF00"/>
                  </a:solidFill>
                </a:rPr>
                <a:t>FONTE: Condepe/Fidem</a:t>
              </a:r>
              <a:endParaRPr lang="pt-BR" sz="800" dirty="0">
                <a:solidFill>
                  <a:srgbClr val="FFFF00"/>
                </a:solidFill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2411760" y="6597352"/>
              <a:ext cx="522007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800" cap="small" baseline="30000" dirty="0" smtClean="0">
                  <a:solidFill>
                    <a:srgbClr val="FFFF00"/>
                  </a:solidFill>
                </a:rPr>
                <a:t>(1)</a:t>
              </a:r>
              <a:r>
                <a:rPr lang="pt-BR" sz="800" cap="small" dirty="0" smtClean="0">
                  <a:solidFill>
                    <a:srgbClr val="FFFF00"/>
                  </a:solidFill>
                </a:rPr>
                <a:t>: Floresta tem 28% dos seus estabelecimentos rurais com área irrigada, Petrolândia, 74%, e Belém do São Francisco, 46%.</a:t>
              </a:r>
              <a:endParaRPr lang="pt-BR" sz="8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矩形 193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EMPREENDEDORISMO, PLANEJAMENTO E OPORTUNIDADE DE NEGÓCIOS 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1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FLORESTA/PE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23728" y="1655220"/>
            <a:ext cx="48245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cap="small" dirty="0" smtClean="0">
                <a:solidFill>
                  <a:srgbClr val="FFFF00"/>
                </a:solidFill>
              </a:rPr>
              <a:t>ITAPARICA: Pessoal Ocupado nos Estabelecimentos Agropecuários - 2006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95736" y="1916832"/>
          <a:ext cx="4464496" cy="4176467"/>
        </p:xfrm>
        <a:graphic>
          <a:graphicData uri="http://schemas.openxmlformats.org/drawingml/2006/table">
            <a:tbl>
              <a:tblPr/>
              <a:tblGrid>
                <a:gridCol w="1401546"/>
                <a:gridCol w="971437"/>
                <a:gridCol w="970382"/>
                <a:gridCol w="1121131"/>
              </a:tblGrid>
              <a:tr h="440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MUNICÍPIOS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PESSOAS OCUPADAS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SABIAM LER E ESCREVER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RECEBIAM SALÁRIO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Floresta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3.428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2.143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142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Petrolândia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2.522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1.594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Belém de São Francisco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4.023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2.913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127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Tacaratu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4.400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2.391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86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Carnaubeira da Penha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7.151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3.167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154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Jatobá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2.088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1.250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Itacuruba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419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290</a:t>
                      </a:r>
                      <a:endParaRPr lang="pt-BR" sz="7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pt-BR" sz="7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ITAPARICA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24.031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13.748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610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6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PERNAMBUCO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760.006</a:t>
                      </a:r>
                      <a:endParaRPr lang="pt-BR" sz="800" kern="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393.241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 kern="50" cap="small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23.572</a:t>
                      </a:r>
                      <a:endParaRPr lang="pt-BR" sz="800" kern="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68" marR="51389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2195736" y="6093296"/>
            <a:ext cx="4392488" cy="359460"/>
            <a:chOff x="2195736" y="6093296"/>
            <a:chExt cx="4392488" cy="359460"/>
          </a:xfrm>
        </p:grpSpPr>
        <p:sp>
          <p:nvSpPr>
            <p:cNvPr id="31" name="Retângulo 30"/>
            <p:cNvSpPr/>
            <p:nvPr/>
          </p:nvSpPr>
          <p:spPr>
            <a:xfrm>
              <a:off x="2195736" y="6093296"/>
              <a:ext cx="111761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800" cap="small" dirty="0" smtClean="0">
                  <a:solidFill>
                    <a:srgbClr val="FFFF00"/>
                  </a:solidFill>
                </a:rPr>
                <a:t>FONTE: Condepe/Fidem</a:t>
              </a:r>
              <a:endParaRPr lang="pt-BR" sz="800" dirty="0">
                <a:solidFill>
                  <a:srgbClr val="FFFF00"/>
                </a:solidFill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555776" y="6237312"/>
              <a:ext cx="403244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800" cap="small" dirty="0" smtClean="0">
                  <a:solidFill>
                    <a:srgbClr val="FFFF00"/>
                  </a:solidFill>
                </a:rPr>
                <a:t>OBS.: 43% das Pessoas Ocupadas não Sabiam Ler e Escrever, e apenas 2,5% Recebiam Salários</a:t>
              </a:r>
              <a:endParaRPr lang="pt-BR" sz="8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MPREENDEDORISMO PLANEJAMENTO E OPORTUNIDADE DE NEGOCIOS EM FLORESTA apresentacao">
  <a:themeElements>
    <a:clrScheme name="自定义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EMPREENDEDORISMO PLANEJAMENTO E OPORTUNIDADE DE NEGOCIOS EM FLORESTA apresentacao</Template>
  <TotalTime>315</TotalTime>
  <Words>2470</Words>
  <Application>Microsoft Office PowerPoint</Application>
  <PresentationFormat>Apresentação na tela (4:3)</PresentationFormat>
  <Paragraphs>787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EMPREENDEDORISMO PLANEJAMENTO E OPORTUNIDADE DE NEGOCIOS EM FLORESTA apresentacao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carolma</dc:creator>
  <cp:lastModifiedBy>Carol Agra</cp:lastModifiedBy>
  <cp:revision>82</cp:revision>
  <dcterms:created xsi:type="dcterms:W3CDTF">2015-10-28T14:21:01Z</dcterms:created>
  <dcterms:modified xsi:type="dcterms:W3CDTF">2015-10-29T01:00:28Z</dcterms:modified>
</cp:coreProperties>
</file>